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5"/>
  </p:notesMasterIdLst>
  <p:handoutMasterIdLst>
    <p:handoutMasterId r:id="rId96"/>
  </p:handoutMasterIdLst>
  <p:sldIdLst>
    <p:sldId id="715" r:id="rId2"/>
    <p:sldId id="1348" r:id="rId3"/>
    <p:sldId id="831" r:id="rId4"/>
    <p:sldId id="1267" r:id="rId5"/>
    <p:sldId id="1351" r:id="rId6"/>
    <p:sldId id="306" r:id="rId7"/>
    <p:sldId id="1350" r:id="rId8"/>
    <p:sldId id="1251" r:id="rId9"/>
    <p:sldId id="1252" r:id="rId10"/>
    <p:sldId id="1349" r:id="rId11"/>
    <p:sldId id="1241" r:id="rId12"/>
    <p:sldId id="307" r:id="rId13"/>
    <p:sldId id="1155" r:id="rId14"/>
    <p:sldId id="1268" r:id="rId15"/>
    <p:sldId id="592" r:id="rId16"/>
    <p:sldId id="1257" r:id="rId17"/>
    <p:sldId id="1265" r:id="rId18"/>
    <p:sldId id="1158" r:id="rId19"/>
    <p:sldId id="1159" r:id="rId20"/>
    <p:sldId id="1164" r:id="rId21"/>
    <p:sldId id="1165" r:id="rId22"/>
    <p:sldId id="321" r:id="rId23"/>
    <p:sldId id="658" r:id="rId24"/>
    <p:sldId id="628" r:id="rId25"/>
    <p:sldId id="722" r:id="rId26"/>
    <p:sldId id="1243" r:id="rId27"/>
    <p:sldId id="726" r:id="rId28"/>
    <p:sldId id="610" r:id="rId29"/>
    <p:sldId id="714" r:id="rId30"/>
    <p:sldId id="1245" r:id="rId31"/>
    <p:sldId id="1246" r:id="rId32"/>
    <p:sldId id="1346" r:id="rId33"/>
    <p:sldId id="1229" r:id="rId34"/>
    <p:sldId id="1220" r:id="rId35"/>
    <p:sldId id="1225" r:id="rId36"/>
    <p:sldId id="686" r:id="rId37"/>
    <p:sldId id="687" r:id="rId38"/>
    <p:sldId id="1230" r:id="rId39"/>
    <p:sldId id="636" r:id="rId40"/>
    <p:sldId id="637" r:id="rId41"/>
    <p:sldId id="753" r:id="rId42"/>
    <p:sldId id="717" r:id="rId43"/>
    <p:sldId id="762" r:id="rId44"/>
    <p:sldId id="748" r:id="rId45"/>
    <p:sldId id="749" r:id="rId46"/>
    <p:sldId id="747" r:id="rId47"/>
    <p:sldId id="746" r:id="rId48"/>
    <p:sldId id="679" r:id="rId49"/>
    <p:sldId id="1231" r:id="rId50"/>
    <p:sldId id="1228" r:id="rId51"/>
    <p:sldId id="725" r:id="rId52"/>
    <p:sldId id="755" r:id="rId53"/>
    <p:sldId id="756" r:id="rId54"/>
    <p:sldId id="757" r:id="rId55"/>
    <p:sldId id="728" r:id="rId56"/>
    <p:sldId id="754" r:id="rId57"/>
    <p:sldId id="355" r:id="rId58"/>
    <p:sldId id="416" r:id="rId59"/>
    <p:sldId id="414" r:id="rId60"/>
    <p:sldId id="415" r:id="rId61"/>
    <p:sldId id="413" r:id="rId62"/>
    <p:sldId id="432" r:id="rId63"/>
    <p:sldId id="1347" r:id="rId64"/>
    <p:sldId id="1343" r:id="rId65"/>
    <p:sldId id="1344" r:id="rId66"/>
    <p:sldId id="574" r:id="rId67"/>
    <p:sldId id="572" r:id="rId68"/>
    <p:sldId id="573" r:id="rId69"/>
    <p:sldId id="570" r:id="rId70"/>
    <p:sldId id="571" r:id="rId71"/>
    <p:sldId id="580" r:id="rId72"/>
    <p:sldId id="583" r:id="rId73"/>
    <p:sldId id="1325" r:id="rId74"/>
    <p:sldId id="1326" r:id="rId75"/>
    <p:sldId id="1327" r:id="rId76"/>
    <p:sldId id="1331" r:id="rId77"/>
    <p:sldId id="1332" r:id="rId78"/>
    <p:sldId id="1232" r:id="rId79"/>
    <p:sldId id="644" r:id="rId80"/>
    <p:sldId id="1345" r:id="rId81"/>
    <p:sldId id="1253" r:id="rId82"/>
    <p:sldId id="1277" r:id="rId83"/>
    <p:sldId id="1259" r:id="rId84"/>
    <p:sldId id="1284" r:id="rId85"/>
    <p:sldId id="1271" r:id="rId86"/>
    <p:sldId id="1272" r:id="rId87"/>
    <p:sldId id="1289" r:id="rId88"/>
    <p:sldId id="1291" r:id="rId89"/>
    <p:sldId id="1233" r:id="rId90"/>
    <p:sldId id="1234" r:id="rId91"/>
    <p:sldId id="642" r:id="rId92"/>
    <p:sldId id="1223" r:id="rId93"/>
    <p:sldId id="1172" r:id="rId9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Our group is charged with developing and maintaining the USGS MODFLOW program.  This is includes MODFLOW-2005, MODFLOW-NWT, MODFLOW-USG, SEAWAT, and others.  In 2017 we released MODFLOW 6 as a new version of MODFLOW that we could use to build from.  </a:t>
            </a:r>
          </a:p>
        </p:txBody>
      </p:sp>
    </p:spTree>
    <p:extLst>
      <p:ext uri="{BB962C8B-B14F-4D97-AF65-F5344CB8AC3E}">
        <p14:creationId xmlns:p14="http://schemas.microsoft.com/office/powerpoint/2010/main" val="250210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Groundwater Flow</a:t>
            </a:r>
          </a:p>
          <a:p>
            <a:pPr lvl="1"/>
            <a:r>
              <a:rPr lang="en-US" dirty="0"/>
              <a:t>Transport</a:t>
            </a:r>
          </a:p>
          <a:p>
            <a:pPr lvl="1"/>
            <a:r>
              <a:rPr lang="en-US" dirty="0"/>
              <a:t>Pipe Network</a:t>
            </a:r>
          </a:p>
          <a:p>
            <a:pPr lvl="1"/>
            <a:r>
              <a:rPr lang="en-US" dirty="0"/>
              <a:t>Surface Water Flow</a:t>
            </a:r>
          </a:p>
          <a:p>
            <a:pPr lvl="1"/>
            <a:r>
              <a:rPr lang="en-US" dirty="0"/>
              <a:t>Landscape Hydrology</a:t>
            </a:r>
          </a:p>
          <a:p>
            <a:endParaRPr lang="en-US" dirty="0"/>
          </a:p>
        </p:txBody>
      </p:sp>
    </p:spTree>
    <p:extLst>
      <p:ext uri="{BB962C8B-B14F-4D97-AF65-F5344CB8AC3E}">
        <p14:creationId xmlns:p14="http://schemas.microsoft.com/office/powerpoint/2010/main" val="460775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80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7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158966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52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sometimes show this slide that I received from Lenny </a:t>
            </a:r>
            <a:r>
              <a:rPr lang="en-US" dirty="0" err="1"/>
              <a:t>Konikow</a:t>
            </a:r>
            <a:r>
              <a:rPr lang="en-US" dirty="0"/>
              <a:t> to give some historical context about MODFLOW.  This is an internal USGS memo from John </a:t>
            </a:r>
            <a:r>
              <a:rPr lang="en-US" dirty="0" err="1"/>
              <a:t>Bredehoeft</a:t>
            </a:r>
            <a:r>
              <a:rPr lang="en-US" dirty="0"/>
              <a:t> in 1979 that gives the marching orders to begin developing MODFLOW.  There are a few important things to note here: (1) this was 40 years ago!  (2) the model should be machine independent, flexible, and teachable,  Modules are independent of one another!</a:t>
            </a:r>
          </a:p>
        </p:txBody>
      </p:sp>
    </p:spTree>
    <p:extLst>
      <p:ext uri="{BB962C8B-B14F-4D97-AF65-F5344CB8AC3E}">
        <p14:creationId xmlns:p14="http://schemas.microsoft.com/office/powerpoint/2010/main" val="3599564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592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I was lucky to have the opportunity to work with Arlen Harbaugh for a couple of years.  Arlen is one of the original developers of MODFLOW.  Arlen saw MODFLOW as more than just a program.  MODFLOW was the philosophy before a number of core principals: …. Many believe these core principals are behind MODFLOW’s popularity.  We are here 40 years later at the MODFLOW conference.  </a:t>
            </a:r>
          </a:p>
        </p:txBody>
      </p:sp>
    </p:spTree>
    <p:extLst>
      <p:ext uri="{BB962C8B-B14F-4D97-AF65-F5344CB8AC3E}">
        <p14:creationId xmlns:p14="http://schemas.microsoft.com/office/powerpoint/2010/main" val="321771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Because of it’s popularity, a wide variety of tools have been developed to support MODFLOW…</a:t>
            </a:r>
          </a:p>
        </p:txBody>
      </p:sp>
    </p:spTree>
    <p:extLst>
      <p:ext uri="{BB962C8B-B14F-4D97-AF65-F5344CB8AC3E}">
        <p14:creationId xmlns:p14="http://schemas.microsoft.com/office/powerpoint/2010/main" val="110280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Over the years, our groundwater problems have become more and more complex.  As hydrogeologists and scientists , we are being asked to address karst problems, transport problems, unsaturated zone problems, etc.  As a result, MODFLOW has been expanded to incorporate other processes and coupled with a variety of other models.</a:t>
            </a:r>
          </a:p>
        </p:txBody>
      </p:sp>
    </p:spTree>
    <p:extLst>
      <p:ext uri="{BB962C8B-B14F-4D97-AF65-F5344CB8AC3E}">
        <p14:creationId xmlns:p14="http://schemas.microsoft.com/office/powerpoint/2010/main" val="72048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r>
              <a:rPr lang="en-US" dirty="0"/>
              <a:t>This slide, which is surely incomplete, shows a MODFLOW ecosystem in which many different packages, processes, and codes have been written or coupled to solve these problems.  This is an impressive collection of capabilities that use MODFLOW in one way or another.</a:t>
            </a:r>
          </a:p>
        </p:txBody>
      </p:sp>
    </p:spTree>
    <p:extLst>
      <p:ext uri="{BB962C8B-B14F-4D97-AF65-F5344CB8AC3E}">
        <p14:creationId xmlns:p14="http://schemas.microsoft.com/office/powerpoint/2010/main" val="312429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groundwater availability studies used MODFLOW</a:t>
            </a:r>
          </a:p>
        </p:txBody>
      </p:sp>
    </p:spTree>
    <p:extLst>
      <p:ext uri="{BB962C8B-B14F-4D97-AF65-F5344CB8AC3E}">
        <p14:creationId xmlns:p14="http://schemas.microsoft.com/office/powerpoint/2010/main" val="15666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(8/13/15 09:29) -----</a:t>
            </a:r>
          </a:p>
          <a:p>
            <a:r>
              <a:rPr lang="en-US" dirty="0"/>
              <a:t>GW-SW interaction</a:t>
            </a:r>
          </a:p>
          <a:p>
            <a:r>
              <a:rPr lang="en-US" dirty="0"/>
              <a:t>Watershed hydrology</a:t>
            </a:r>
          </a:p>
          <a:p>
            <a:r>
              <a:rPr lang="en-US" dirty="0"/>
              <a:t>Geomechanical issues with subsidence</a:t>
            </a:r>
          </a:p>
          <a:p>
            <a:r>
              <a:rPr lang="en-US" dirty="0"/>
              <a:t>Chemistry</a:t>
            </a:r>
          </a:p>
          <a:p>
            <a:r>
              <a:rPr lang="en-US" dirty="0"/>
              <a:t>Management</a:t>
            </a:r>
          </a:p>
          <a:p>
            <a:endParaRPr lang="en-US" dirty="0"/>
          </a:p>
        </p:txBody>
      </p:sp>
    </p:spTree>
    <p:extLst>
      <p:ext uri="{BB962C8B-B14F-4D97-AF65-F5344CB8AC3E}">
        <p14:creationId xmlns:p14="http://schemas.microsoft.com/office/powerpoint/2010/main" val="61542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09737" eaLnBrk="1" hangingPunct="1">
              <a:defRPr/>
            </a:pPr>
            <a:r>
              <a:rPr lang="en-US" sz="1600" dirty="0"/>
              <a:t>MODFLOW 6 will combine the best features of existing versions of MODFLOW and get rid of outdated functionality. Highly coupled and complex systems will be solved with one system of equations making this MODFLOW version much faster than with previous versions of MODFLOW that iteratively solved the flow part, then the other parts, like transport or local grid refinement.  This effort intends to modernize MODFLOW’s design to account for 20+ years of improvements in software design and essentially making MODFLOW a more of a hydrologic simulator.  </a:t>
            </a:r>
          </a:p>
          <a:p>
            <a:endParaRPr lang="en-US" dirty="0"/>
          </a:p>
        </p:txBody>
      </p:sp>
    </p:spTree>
    <p:extLst>
      <p:ext uri="{BB962C8B-B14F-4D97-AF65-F5344CB8AC3E}">
        <p14:creationId xmlns:p14="http://schemas.microsoft.com/office/powerpoint/2010/main" val="71864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1.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10" Type="http://schemas.openxmlformats.org/officeDocument/2006/relationships/image" Target="../media/image44.png"/><Relationship Id="rId4" Type="http://schemas.openxmlformats.org/officeDocument/2006/relationships/image" Target="../media/image40.wmf"/><Relationship Id="rId9" Type="http://schemas.openxmlformats.org/officeDocument/2006/relationships/image" Target="../media/image42.wmf"/></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hyperlink" Target="http://tutorial.math.lamar.edu/Classes/CalcI/NewtonsMethod.aspx"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6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6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6.xml"/><Relationship Id="rId5" Type="http://schemas.openxmlformats.org/officeDocument/2006/relationships/image" Target="../media/image104.emf"/><Relationship Id="rId4" Type="http://schemas.openxmlformats.org/officeDocument/2006/relationships/image" Target="../media/image103.emf"/></Relationships>
</file>

<file path=ppt/slides/_rels/slide8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emf"/><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8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6BA5557-0D63-6D48-99E3-F28A87FA665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AFDD511F-6B4E-0D41-A9FD-12A16AF12190}"/>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5" name="Oval 4">
            <a:extLst>
              <a:ext uri="{FF2B5EF4-FFF2-40B4-BE49-F238E27FC236}">
                <a16:creationId xmlns:a16="http://schemas.microsoft.com/office/drawing/2014/main" id="{CB1B1D1B-94D8-6245-81A6-163A1E04662D}"/>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6" name="Oval 5">
            <a:extLst>
              <a:ext uri="{FF2B5EF4-FFF2-40B4-BE49-F238E27FC236}">
                <a16:creationId xmlns:a16="http://schemas.microsoft.com/office/drawing/2014/main" id="{AE8C174C-9186-7046-966B-25407B870D7D}"/>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7" name="Oval 6">
            <a:extLst>
              <a:ext uri="{FF2B5EF4-FFF2-40B4-BE49-F238E27FC236}">
                <a16:creationId xmlns:a16="http://schemas.microsoft.com/office/drawing/2014/main" id="{49C28D68-FB0D-B646-98C9-3A18CE577A5C}"/>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8" name="Oval 7">
            <a:extLst>
              <a:ext uri="{FF2B5EF4-FFF2-40B4-BE49-F238E27FC236}">
                <a16:creationId xmlns:a16="http://schemas.microsoft.com/office/drawing/2014/main" id="{A1AE5F91-AA1A-6E4E-A7D7-606F7EBC0945}"/>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9" name="Oval 8">
            <a:extLst>
              <a:ext uri="{FF2B5EF4-FFF2-40B4-BE49-F238E27FC236}">
                <a16:creationId xmlns:a16="http://schemas.microsoft.com/office/drawing/2014/main" id="{6137CD59-56B3-B34E-ABB8-31ADB1596E42}"/>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10" name="Oval 9">
            <a:extLst>
              <a:ext uri="{FF2B5EF4-FFF2-40B4-BE49-F238E27FC236}">
                <a16:creationId xmlns:a16="http://schemas.microsoft.com/office/drawing/2014/main" id="{18336EA5-3B45-7A49-AC2E-8DB0F8B98296}"/>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11" name="Oval 10">
            <a:extLst>
              <a:ext uri="{FF2B5EF4-FFF2-40B4-BE49-F238E27FC236}">
                <a16:creationId xmlns:a16="http://schemas.microsoft.com/office/drawing/2014/main" id="{09F4AEC4-CD5A-E644-9E40-87E5B55EAE6B}"/>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12" name="Oval 11">
            <a:extLst>
              <a:ext uri="{FF2B5EF4-FFF2-40B4-BE49-F238E27FC236}">
                <a16:creationId xmlns:a16="http://schemas.microsoft.com/office/drawing/2014/main" id="{D8A020DD-346F-9449-B1A0-1FE1C151C7B6}"/>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13" name="Oval 12">
            <a:extLst>
              <a:ext uri="{FF2B5EF4-FFF2-40B4-BE49-F238E27FC236}">
                <a16:creationId xmlns:a16="http://schemas.microsoft.com/office/drawing/2014/main" id="{9F6001A3-AB41-0D49-840F-7E7276A7C816}"/>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14" name="Oval 13">
            <a:extLst>
              <a:ext uri="{FF2B5EF4-FFF2-40B4-BE49-F238E27FC236}">
                <a16:creationId xmlns:a16="http://schemas.microsoft.com/office/drawing/2014/main" id="{C4D2B260-AB8F-BB4C-8643-9644B2D9FC33}"/>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15" name="Oval 14">
            <a:extLst>
              <a:ext uri="{FF2B5EF4-FFF2-40B4-BE49-F238E27FC236}">
                <a16:creationId xmlns:a16="http://schemas.microsoft.com/office/drawing/2014/main" id="{B1F3E196-5CED-D24A-AB0E-E3FB96274A5E}"/>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16" name="Donut 15">
            <a:extLst>
              <a:ext uri="{FF2B5EF4-FFF2-40B4-BE49-F238E27FC236}">
                <a16:creationId xmlns:a16="http://schemas.microsoft.com/office/drawing/2014/main" id="{9E12F92C-A1B8-F440-934C-2155B583DD2C}"/>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19" name="Oval 18">
            <a:extLst>
              <a:ext uri="{FF2B5EF4-FFF2-40B4-BE49-F238E27FC236}">
                <a16:creationId xmlns:a16="http://schemas.microsoft.com/office/drawing/2014/main" id="{07CFC430-DE53-E445-A516-93E2A4E72727}"/>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21" name="Rectangle 20">
            <a:extLst>
              <a:ext uri="{FF2B5EF4-FFF2-40B4-BE49-F238E27FC236}">
                <a16:creationId xmlns:a16="http://schemas.microsoft.com/office/drawing/2014/main" id="{CA2D1562-ED48-A34B-AD71-8EC14D4FE82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34424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Oval 205">
            <a:extLst>
              <a:ext uri="{FF2B5EF4-FFF2-40B4-BE49-F238E27FC236}">
                <a16:creationId xmlns:a16="http://schemas.microsoft.com/office/drawing/2014/main" id="{3D020E48-114F-7E4D-BD25-2470D6E1A7E8}"/>
              </a:ext>
            </a:extLst>
          </p:cNvPr>
          <p:cNvSpPr>
            <a:spLocks noChangeAspect="1"/>
          </p:cNvSpPr>
          <p:nvPr/>
        </p:nvSpPr>
        <p:spPr bwMode="auto">
          <a:xfrm>
            <a:off x="3699468" y="998520"/>
            <a:ext cx="4797599" cy="4797599"/>
          </a:xfrm>
          <a:prstGeom prst="ellipse">
            <a:avLst/>
          </a:prstGeom>
          <a:noFill/>
          <a:ln w="28575" cap="flat" cmpd="sng" algn="ctr">
            <a:solidFill>
              <a:schemeClr val="accent5">
                <a:lumMod val="75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Donut 6">
            <a:extLst>
              <a:ext uri="{FF2B5EF4-FFF2-40B4-BE49-F238E27FC236}">
                <a16:creationId xmlns:a16="http://schemas.microsoft.com/office/drawing/2014/main" id="{AD2CF12C-514E-C94B-8586-E97F976BA357}"/>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grpSp>
        <p:nvGrpSpPr>
          <p:cNvPr id="115" name="Group 114">
            <a:extLst>
              <a:ext uri="{FF2B5EF4-FFF2-40B4-BE49-F238E27FC236}">
                <a16:creationId xmlns:a16="http://schemas.microsoft.com/office/drawing/2014/main" id="{6712909C-27BD-3047-86A3-9E78B6A9BCDC}"/>
              </a:ext>
            </a:extLst>
          </p:cNvPr>
          <p:cNvGrpSpPr/>
          <p:nvPr/>
        </p:nvGrpSpPr>
        <p:grpSpPr>
          <a:xfrm>
            <a:off x="1828801" y="-1248"/>
            <a:ext cx="8709221" cy="6879846"/>
            <a:chOff x="304800" y="-1248"/>
            <a:chExt cx="8709221" cy="6879846"/>
          </a:xfrm>
        </p:grpSpPr>
        <p:sp>
          <p:nvSpPr>
            <p:cNvPr id="26" name="TextBox 25">
              <a:extLst>
                <a:ext uri="{FF2B5EF4-FFF2-40B4-BE49-F238E27FC236}">
                  <a16:creationId xmlns:a16="http://schemas.microsoft.com/office/drawing/2014/main" id="{D8AB087A-5937-2641-97CF-DE71FA8C01DD}"/>
                </a:ext>
              </a:extLst>
            </p:cNvPr>
            <p:cNvSpPr txBox="1"/>
            <p:nvPr/>
          </p:nvSpPr>
          <p:spPr>
            <a:xfrm>
              <a:off x="7405947" y="1330136"/>
              <a:ext cx="1015021"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MODPATH</a:t>
              </a:r>
            </a:p>
            <a:p>
              <a:r>
                <a:rPr lang="en-US" sz="1000" b="1" dirty="0">
                  <a:solidFill>
                    <a:schemeClr val="accent6">
                      <a:lumMod val="20000"/>
                      <a:lumOff val="80000"/>
                    </a:schemeClr>
                  </a:solidFill>
                  <a:latin typeface="Abadi" panose="020B0604020104020204" pitchFamily="34" charset="0"/>
                </a:rPr>
                <a:t>mod-PATH3DU</a:t>
              </a:r>
            </a:p>
            <a:p>
              <a:r>
                <a:rPr lang="en-US" sz="1000" b="1" dirty="0">
                  <a:solidFill>
                    <a:schemeClr val="accent6">
                      <a:lumMod val="20000"/>
                      <a:lumOff val="80000"/>
                    </a:schemeClr>
                  </a:solidFill>
                  <a:latin typeface="Abadi" panose="020B0604020104020204" pitchFamily="34" charset="0"/>
                </a:rPr>
                <a:t>PATH3D</a:t>
              </a:r>
            </a:p>
            <a:p>
              <a:r>
                <a:rPr lang="en-US" sz="1000" b="1" dirty="0" err="1">
                  <a:solidFill>
                    <a:schemeClr val="accent6">
                      <a:lumMod val="20000"/>
                      <a:lumOff val="80000"/>
                    </a:schemeClr>
                  </a:solidFill>
                  <a:latin typeface="Abadi" panose="020B0604020104020204" pitchFamily="34" charset="0"/>
                </a:rPr>
                <a:t>FlowSource</a:t>
              </a:r>
              <a:endParaRPr lang="en-US" sz="1000" b="1" dirty="0">
                <a:solidFill>
                  <a:schemeClr val="accent6">
                    <a:lumMod val="20000"/>
                    <a:lumOff val="80000"/>
                  </a:schemeClr>
                </a:solidFill>
                <a:latin typeface="Abadi" panose="020B0604020104020204" pitchFamily="34" charset="0"/>
              </a:endParaRPr>
            </a:p>
          </p:txBody>
        </p:sp>
        <p:sp>
          <p:nvSpPr>
            <p:cNvPr id="27" name="TextBox 26">
              <a:extLst>
                <a:ext uri="{FF2B5EF4-FFF2-40B4-BE49-F238E27FC236}">
                  <a16:creationId xmlns:a16="http://schemas.microsoft.com/office/drawing/2014/main" id="{3987098E-40E6-C84A-A635-97065B4A87E6}"/>
                </a:ext>
              </a:extLst>
            </p:cNvPr>
            <p:cNvSpPr txBox="1"/>
            <p:nvPr/>
          </p:nvSpPr>
          <p:spPr>
            <a:xfrm>
              <a:off x="7952512" y="3191794"/>
              <a:ext cx="1061509"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CFP, VKD</a:t>
              </a:r>
            </a:p>
          </p:txBody>
        </p:sp>
        <p:sp>
          <p:nvSpPr>
            <p:cNvPr id="28" name="TextBox 27">
              <a:extLst>
                <a:ext uri="{FF2B5EF4-FFF2-40B4-BE49-F238E27FC236}">
                  <a16:creationId xmlns:a16="http://schemas.microsoft.com/office/drawing/2014/main" id="{0772D031-BCBA-7A48-9912-1B8EF9872B27}"/>
                </a:ext>
              </a:extLst>
            </p:cNvPr>
            <p:cNvSpPr txBox="1"/>
            <p:nvPr/>
          </p:nvSpPr>
          <p:spPr>
            <a:xfrm>
              <a:off x="7850291" y="4577140"/>
              <a:ext cx="86914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PESTPP-OPT</a:t>
              </a:r>
            </a:p>
            <a:p>
              <a:r>
                <a:rPr lang="en-US" sz="1000" b="1" dirty="0">
                  <a:solidFill>
                    <a:schemeClr val="accent6">
                      <a:lumMod val="20000"/>
                      <a:lumOff val="80000"/>
                    </a:schemeClr>
                  </a:solidFill>
                  <a:latin typeface="Abadi" panose="020B0604020104020204" pitchFamily="34" charset="0"/>
                </a:rPr>
                <a:t>MODSIM</a:t>
              </a:r>
            </a:p>
            <a:p>
              <a:r>
                <a:rPr lang="en-US" sz="1000" b="1" dirty="0">
                  <a:solidFill>
                    <a:schemeClr val="accent6">
                      <a:lumMod val="20000"/>
                      <a:lumOff val="80000"/>
                    </a:schemeClr>
                  </a:solidFill>
                  <a:latin typeface="Abadi" panose="020B0604020104020204" pitchFamily="34" charset="0"/>
                </a:rPr>
                <a:t>GWM</a:t>
              </a:r>
            </a:p>
          </p:txBody>
        </p:sp>
        <p:sp>
          <p:nvSpPr>
            <p:cNvPr id="29" name="TextBox 28">
              <a:extLst>
                <a:ext uri="{FF2B5EF4-FFF2-40B4-BE49-F238E27FC236}">
                  <a16:creationId xmlns:a16="http://schemas.microsoft.com/office/drawing/2014/main" id="{C53D0A71-1D3D-644E-BA64-7141193C0CC4}"/>
                </a:ext>
              </a:extLst>
            </p:cNvPr>
            <p:cNvSpPr txBox="1"/>
            <p:nvPr/>
          </p:nvSpPr>
          <p:spPr>
            <a:xfrm>
              <a:off x="6649900" y="6003388"/>
              <a:ext cx="64633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UZF</a:t>
              </a:r>
            </a:p>
            <a:p>
              <a:r>
                <a:rPr lang="en-US" sz="1000" b="1" dirty="0">
                  <a:solidFill>
                    <a:schemeClr val="accent6">
                      <a:lumMod val="20000"/>
                      <a:lumOff val="80000"/>
                    </a:schemeClr>
                  </a:solidFill>
                  <a:latin typeface="Abadi" panose="020B0604020104020204" pitchFamily="34" charset="0"/>
                </a:rPr>
                <a:t>HYDRUS</a:t>
              </a:r>
            </a:p>
            <a:p>
              <a:r>
                <a:rPr lang="en-US" sz="1000" b="1" dirty="0">
                  <a:solidFill>
                    <a:schemeClr val="accent6">
                      <a:lumMod val="20000"/>
                      <a:lumOff val="80000"/>
                    </a:schemeClr>
                  </a:solidFill>
                  <a:latin typeface="Abadi" panose="020B0604020104020204" pitchFamily="34" charset="0"/>
                </a:rPr>
                <a:t>VSF</a:t>
              </a:r>
            </a:p>
          </p:txBody>
        </p:sp>
        <p:sp>
          <p:nvSpPr>
            <p:cNvPr id="30" name="TextBox 29">
              <a:extLst>
                <a:ext uri="{FF2B5EF4-FFF2-40B4-BE49-F238E27FC236}">
                  <a16:creationId xmlns:a16="http://schemas.microsoft.com/office/drawing/2014/main" id="{0336FF40-7365-0045-923B-B4DCB439CA85}"/>
                </a:ext>
              </a:extLst>
            </p:cNvPr>
            <p:cNvSpPr txBox="1"/>
            <p:nvPr/>
          </p:nvSpPr>
          <p:spPr>
            <a:xfrm>
              <a:off x="5334000" y="6324600"/>
              <a:ext cx="710451"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SFR, SWR</a:t>
              </a:r>
            </a:p>
            <a:p>
              <a:r>
                <a:rPr lang="en-US" sz="1000" b="1" dirty="0">
                  <a:solidFill>
                    <a:schemeClr val="accent6">
                      <a:lumMod val="20000"/>
                      <a:lumOff val="80000"/>
                    </a:schemeClr>
                  </a:solidFill>
                  <a:latin typeface="Abadi" panose="020B0604020104020204" pitchFamily="34" charset="0"/>
                </a:rPr>
                <a:t>HEC-RAS</a:t>
              </a:r>
            </a:p>
            <a:p>
              <a:r>
                <a:rPr lang="en-US" sz="1000" b="1" dirty="0">
                  <a:solidFill>
                    <a:schemeClr val="accent6">
                      <a:lumMod val="20000"/>
                      <a:lumOff val="80000"/>
                    </a:schemeClr>
                  </a:solidFill>
                  <a:latin typeface="Abadi" panose="020B0604020104020204" pitchFamily="34" charset="0"/>
                </a:rPr>
                <a:t>BRANCH</a:t>
              </a:r>
            </a:p>
          </p:txBody>
        </p:sp>
        <p:sp>
          <p:nvSpPr>
            <p:cNvPr id="31" name="TextBox 30">
              <a:extLst>
                <a:ext uri="{FF2B5EF4-FFF2-40B4-BE49-F238E27FC236}">
                  <a16:creationId xmlns:a16="http://schemas.microsoft.com/office/drawing/2014/main" id="{2AD2A765-61A7-FB4A-946C-7F5D0DE29511}"/>
                </a:ext>
              </a:extLst>
            </p:cNvPr>
            <p:cNvSpPr txBox="1"/>
            <p:nvPr/>
          </p:nvSpPr>
          <p:spPr>
            <a:xfrm>
              <a:off x="1886867" y="6064512"/>
              <a:ext cx="59984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PEST</a:t>
              </a:r>
            </a:p>
            <a:p>
              <a:r>
                <a:rPr lang="en-US" sz="1000" b="1" dirty="0">
                  <a:solidFill>
                    <a:schemeClr val="accent6">
                      <a:lumMod val="20000"/>
                      <a:lumOff val="80000"/>
                    </a:schemeClr>
                  </a:solidFill>
                  <a:latin typeface="Abadi" panose="020B0604020104020204" pitchFamily="34" charset="0"/>
                </a:rPr>
                <a:t>PESTPP</a:t>
              </a:r>
            </a:p>
            <a:p>
              <a:r>
                <a:rPr lang="en-US" sz="1000" b="1" dirty="0">
                  <a:solidFill>
                    <a:schemeClr val="accent6">
                      <a:lumMod val="20000"/>
                      <a:lumOff val="80000"/>
                    </a:schemeClr>
                  </a:solidFill>
                  <a:latin typeface="Abadi" panose="020B0604020104020204" pitchFamily="34" charset="0"/>
                </a:rPr>
                <a:t>UCODE</a:t>
              </a:r>
            </a:p>
          </p:txBody>
        </p:sp>
        <p:sp>
          <p:nvSpPr>
            <p:cNvPr id="32" name="TextBox 31">
              <a:extLst>
                <a:ext uri="{FF2B5EF4-FFF2-40B4-BE49-F238E27FC236}">
                  <a16:creationId xmlns:a16="http://schemas.microsoft.com/office/drawing/2014/main" id="{DF1EDA36-FB53-0B42-8E13-9CD8E1A66BE3}"/>
                </a:ext>
              </a:extLst>
            </p:cNvPr>
            <p:cNvSpPr txBox="1"/>
            <p:nvPr/>
          </p:nvSpPr>
          <p:spPr>
            <a:xfrm>
              <a:off x="612203" y="5127388"/>
              <a:ext cx="1056700"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MODFLOW-USG</a:t>
              </a:r>
            </a:p>
            <a:p>
              <a:r>
                <a:rPr lang="en-US" sz="1000" b="1" dirty="0">
                  <a:solidFill>
                    <a:schemeClr val="accent6">
                      <a:lumMod val="20000"/>
                      <a:lumOff val="80000"/>
                    </a:schemeClr>
                  </a:solidFill>
                  <a:latin typeface="Abadi" panose="020B0604020104020204" pitchFamily="34" charset="0"/>
                </a:rPr>
                <a:t>MODFLOW 6</a:t>
              </a:r>
            </a:p>
          </p:txBody>
        </p:sp>
        <p:sp>
          <p:nvSpPr>
            <p:cNvPr id="33" name="TextBox 32">
              <a:extLst>
                <a:ext uri="{FF2B5EF4-FFF2-40B4-BE49-F238E27FC236}">
                  <a16:creationId xmlns:a16="http://schemas.microsoft.com/office/drawing/2014/main" id="{5574BF84-B31B-B844-9731-5A1D1A1798AC}"/>
                </a:ext>
              </a:extLst>
            </p:cNvPr>
            <p:cNvSpPr txBox="1"/>
            <p:nvPr/>
          </p:nvSpPr>
          <p:spPr>
            <a:xfrm>
              <a:off x="463877" y="3219310"/>
              <a:ext cx="482824" cy="400110"/>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SUB</a:t>
              </a:r>
            </a:p>
            <a:p>
              <a:r>
                <a:rPr lang="en-US" sz="1000" b="1" dirty="0">
                  <a:solidFill>
                    <a:schemeClr val="accent6">
                      <a:lumMod val="20000"/>
                      <a:lumOff val="80000"/>
                    </a:schemeClr>
                  </a:solidFill>
                  <a:latin typeface="Abadi" panose="020B0604020104020204" pitchFamily="34" charset="0"/>
                </a:rPr>
                <a:t>CSUB</a:t>
              </a:r>
            </a:p>
          </p:txBody>
        </p:sp>
        <p:sp>
          <p:nvSpPr>
            <p:cNvPr id="34" name="TextBox 33">
              <a:extLst>
                <a:ext uri="{FF2B5EF4-FFF2-40B4-BE49-F238E27FC236}">
                  <a16:creationId xmlns:a16="http://schemas.microsoft.com/office/drawing/2014/main" id="{1B0E34B7-440E-BC47-8718-2CD710145036}"/>
                </a:ext>
              </a:extLst>
            </p:cNvPr>
            <p:cNvSpPr txBox="1"/>
            <p:nvPr/>
          </p:nvSpPr>
          <p:spPr>
            <a:xfrm>
              <a:off x="304800" y="1676400"/>
              <a:ext cx="1050288"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SAMG</a:t>
              </a:r>
            </a:p>
            <a:p>
              <a:r>
                <a:rPr lang="en-US" sz="1000" b="1" dirty="0">
                  <a:solidFill>
                    <a:schemeClr val="accent6">
                      <a:lumMod val="20000"/>
                      <a:lumOff val="80000"/>
                    </a:schemeClr>
                  </a:solidFill>
                  <a:latin typeface="Abadi" panose="020B0604020104020204" pitchFamily="34" charset="0"/>
                </a:rPr>
                <a:t>PKS-MODFLOW</a:t>
              </a:r>
            </a:p>
            <a:p>
              <a:r>
                <a:rPr lang="en-US" sz="1000" b="1" dirty="0">
                  <a:solidFill>
                    <a:schemeClr val="accent6">
                      <a:lumMod val="20000"/>
                      <a:lumOff val="80000"/>
                    </a:schemeClr>
                  </a:solidFill>
                  <a:latin typeface="Abadi" panose="020B0604020104020204" pitchFamily="34" charset="0"/>
                </a:rPr>
                <a:t>PKS-SEAWAT</a:t>
              </a:r>
            </a:p>
            <a:p>
              <a:r>
                <a:rPr lang="en-US" sz="1000" b="1" dirty="0">
                  <a:solidFill>
                    <a:schemeClr val="accent6">
                      <a:lumMod val="20000"/>
                      <a:lumOff val="80000"/>
                    </a:schemeClr>
                  </a:solidFill>
                  <a:latin typeface="Abadi" panose="020B0604020104020204" pitchFamily="34" charset="0"/>
                </a:rPr>
                <a:t>MODFLOW 6</a:t>
              </a:r>
            </a:p>
          </p:txBody>
        </p:sp>
        <p:sp>
          <p:nvSpPr>
            <p:cNvPr id="35" name="TextBox 34">
              <a:extLst>
                <a:ext uri="{FF2B5EF4-FFF2-40B4-BE49-F238E27FC236}">
                  <a16:creationId xmlns:a16="http://schemas.microsoft.com/office/drawing/2014/main" id="{1CECF81D-7C5D-F640-BC07-A88083FB7EFC}"/>
                </a:ext>
              </a:extLst>
            </p:cNvPr>
            <p:cNvSpPr txBox="1"/>
            <p:nvPr/>
          </p:nvSpPr>
          <p:spPr>
            <a:xfrm>
              <a:off x="1390157" y="298581"/>
              <a:ext cx="1181734"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GSFLOW-PRMS</a:t>
              </a:r>
            </a:p>
            <a:p>
              <a:r>
                <a:rPr lang="en-US" sz="1000" b="1" dirty="0">
                  <a:solidFill>
                    <a:schemeClr val="accent6">
                      <a:lumMod val="20000"/>
                      <a:lumOff val="80000"/>
                    </a:schemeClr>
                  </a:solidFill>
                  <a:latin typeface="Abadi" panose="020B0604020104020204" pitchFamily="34" charset="0"/>
                </a:rPr>
                <a:t>SWB, HSPF, SWAT</a:t>
              </a:r>
            </a:p>
            <a:p>
              <a:r>
                <a:rPr lang="en-US" sz="1000" b="1" dirty="0">
                  <a:solidFill>
                    <a:schemeClr val="accent6">
                      <a:lumMod val="20000"/>
                      <a:lumOff val="80000"/>
                    </a:schemeClr>
                  </a:solidFill>
                  <a:latin typeface="Abadi" panose="020B0604020104020204" pitchFamily="34" charset="0"/>
                </a:rPr>
                <a:t>OWHM</a:t>
              </a:r>
            </a:p>
          </p:txBody>
        </p:sp>
        <p:sp>
          <p:nvSpPr>
            <p:cNvPr id="36" name="TextBox 35">
              <a:extLst>
                <a:ext uri="{FF2B5EF4-FFF2-40B4-BE49-F238E27FC236}">
                  <a16:creationId xmlns:a16="http://schemas.microsoft.com/office/drawing/2014/main" id="{2241C080-9F9B-B947-A020-253A25A1688B}"/>
                </a:ext>
              </a:extLst>
            </p:cNvPr>
            <p:cNvSpPr txBox="1"/>
            <p:nvPr/>
          </p:nvSpPr>
          <p:spPr>
            <a:xfrm>
              <a:off x="3141195" y="-1248"/>
              <a:ext cx="920445" cy="707886"/>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MT3DMS</a:t>
              </a:r>
            </a:p>
            <a:p>
              <a:r>
                <a:rPr lang="en-US" sz="1000" b="1" dirty="0">
                  <a:solidFill>
                    <a:schemeClr val="accent6">
                      <a:lumMod val="20000"/>
                      <a:lumOff val="80000"/>
                    </a:schemeClr>
                  </a:solidFill>
                  <a:latin typeface="Abadi" panose="020B0604020104020204" pitchFamily="34" charset="0"/>
                </a:rPr>
                <a:t>MT3D-USGS</a:t>
              </a:r>
            </a:p>
            <a:p>
              <a:r>
                <a:rPr lang="en-US" sz="1000" b="1" dirty="0">
                  <a:solidFill>
                    <a:schemeClr val="accent6">
                      <a:lumMod val="20000"/>
                      <a:lumOff val="80000"/>
                    </a:schemeClr>
                  </a:solidFill>
                  <a:latin typeface="Abadi" panose="020B0604020104020204" pitchFamily="34" charset="0"/>
                </a:rPr>
                <a:t>SEAWAT, SWI</a:t>
              </a:r>
            </a:p>
            <a:p>
              <a:r>
                <a:rPr lang="en-US" sz="1000" b="1" dirty="0">
                  <a:solidFill>
                    <a:schemeClr val="accent6">
                      <a:lumMod val="20000"/>
                      <a:lumOff val="80000"/>
                    </a:schemeClr>
                  </a:solidFill>
                  <a:latin typeface="Abadi" panose="020B0604020104020204" pitchFamily="34" charset="0"/>
                </a:rPr>
                <a:t>GWT</a:t>
              </a:r>
            </a:p>
          </p:txBody>
        </p:sp>
        <p:sp>
          <p:nvSpPr>
            <p:cNvPr id="37" name="TextBox 36">
              <a:extLst>
                <a:ext uri="{FF2B5EF4-FFF2-40B4-BE49-F238E27FC236}">
                  <a16:creationId xmlns:a16="http://schemas.microsoft.com/office/drawing/2014/main" id="{260313D4-E063-C547-87C2-4B45D3B6CDBD}"/>
                </a:ext>
              </a:extLst>
            </p:cNvPr>
            <p:cNvSpPr txBox="1"/>
            <p:nvPr/>
          </p:nvSpPr>
          <p:spPr>
            <a:xfrm>
              <a:off x="6510282" y="303752"/>
              <a:ext cx="1141659" cy="553998"/>
            </a:xfrm>
            <a:prstGeom prst="rect">
              <a:avLst/>
            </a:prstGeom>
            <a:noFill/>
          </p:spPr>
          <p:txBody>
            <a:bodyPr wrap="none" rtlCol="0">
              <a:spAutoFit/>
            </a:bodyPr>
            <a:lstStyle/>
            <a:p>
              <a:r>
                <a:rPr lang="en-US" sz="1000" b="1" dirty="0">
                  <a:solidFill>
                    <a:schemeClr val="accent6">
                      <a:lumMod val="20000"/>
                      <a:lumOff val="80000"/>
                    </a:schemeClr>
                  </a:solidFill>
                  <a:latin typeface="Abadi" panose="020B0604020104020204" pitchFamily="34" charset="0"/>
                </a:rPr>
                <a:t>PHREEQC-PHT3D</a:t>
              </a:r>
            </a:p>
            <a:p>
              <a:r>
                <a:rPr lang="en-US" sz="1000" b="1" dirty="0">
                  <a:solidFill>
                    <a:schemeClr val="accent6">
                      <a:lumMod val="20000"/>
                      <a:lumOff val="80000"/>
                    </a:schemeClr>
                  </a:solidFill>
                  <a:latin typeface="Abadi" panose="020B0604020104020204" pitchFamily="34" charset="0"/>
                </a:rPr>
                <a:t>PHWAT</a:t>
              </a:r>
            </a:p>
            <a:p>
              <a:r>
                <a:rPr lang="en-US" sz="1000" b="1" dirty="0">
                  <a:solidFill>
                    <a:schemeClr val="accent6">
                      <a:lumMod val="20000"/>
                      <a:lumOff val="80000"/>
                    </a:schemeClr>
                  </a:solidFill>
                  <a:latin typeface="Abadi" panose="020B0604020104020204" pitchFamily="34" charset="0"/>
                </a:rPr>
                <a:t>RT3D</a:t>
              </a:r>
            </a:p>
          </p:txBody>
        </p:sp>
      </p:grpSp>
      <p:cxnSp>
        <p:nvCxnSpPr>
          <p:cNvPr id="39" name="Straight Connector 38">
            <a:extLst>
              <a:ext uri="{FF2B5EF4-FFF2-40B4-BE49-F238E27FC236}">
                <a16:creationId xmlns:a16="http://schemas.microsoft.com/office/drawing/2014/main" id="{33A3A99F-2811-DA4B-81BE-922413C9A17D}"/>
              </a:ext>
            </a:extLst>
          </p:cNvPr>
          <p:cNvCxnSpPr>
            <a:cxnSpLocks/>
            <a:stCxn id="37" idx="1"/>
            <a:endCxn id="194" idx="7"/>
          </p:cNvCxnSpPr>
          <p:nvPr/>
        </p:nvCxnSpPr>
        <p:spPr bwMode="auto">
          <a:xfrm flipH="1">
            <a:off x="7706110" y="580752"/>
            <a:ext cx="328172" cy="34966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a:extLst>
              <a:ext uri="{FF2B5EF4-FFF2-40B4-BE49-F238E27FC236}">
                <a16:creationId xmlns:a16="http://schemas.microsoft.com/office/drawing/2014/main" id="{553FBAC3-62F5-2C40-A998-B7771068920C}"/>
              </a:ext>
            </a:extLst>
          </p:cNvPr>
          <p:cNvCxnSpPr>
            <a:cxnSpLocks/>
            <a:stCxn id="26" idx="1"/>
            <a:endCxn id="203" idx="7"/>
          </p:cNvCxnSpPr>
          <p:nvPr/>
        </p:nvCxnSpPr>
        <p:spPr bwMode="auto">
          <a:xfrm flipH="1">
            <a:off x="8607429" y="1684079"/>
            <a:ext cx="322518" cy="13218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0D7BECAA-7B92-C44E-BC0F-F748B470446A}"/>
              </a:ext>
            </a:extLst>
          </p:cNvPr>
          <p:cNvCxnSpPr>
            <a:cxnSpLocks/>
            <a:stCxn id="27" idx="1"/>
            <a:endCxn id="202" idx="6"/>
          </p:cNvCxnSpPr>
          <p:nvPr/>
        </p:nvCxnSpPr>
        <p:spPr bwMode="auto">
          <a:xfrm flipH="1">
            <a:off x="9096116" y="3391849"/>
            <a:ext cx="380396" cy="1371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a:extLst>
              <a:ext uri="{FF2B5EF4-FFF2-40B4-BE49-F238E27FC236}">
                <a16:creationId xmlns:a16="http://schemas.microsoft.com/office/drawing/2014/main" id="{1AE951DC-53B0-9B48-BD62-BF86A8DE2B47}"/>
              </a:ext>
            </a:extLst>
          </p:cNvPr>
          <p:cNvCxnSpPr>
            <a:cxnSpLocks/>
            <a:stCxn id="28" idx="1"/>
            <a:endCxn id="204" idx="6"/>
          </p:cNvCxnSpPr>
          <p:nvPr/>
        </p:nvCxnSpPr>
        <p:spPr bwMode="auto">
          <a:xfrm flipH="1" flipV="1">
            <a:off x="8751329" y="4655427"/>
            <a:ext cx="622962" cy="19871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4" name="Straight Connector 53">
            <a:extLst>
              <a:ext uri="{FF2B5EF4-FFF2-40B4-BE49-F238E27FC236}">
                <a16:creationId xmlns:a16="http://schemas.microsoft.com/office/drawing/2014/main" id="{D32746D5-731B-4545-82F1-734A9CFCDF45}"/>
              </a:ext>
            </a:extLst>
          </p:cNvPr>
          <p:cNvCxnSpPr>
            <a:cxnSpLocks/>
            <a:stCxn id="201" idx="5"/>
            <a:endCxn id="29" idx="1"/>
          </p:cNvCxnSpPr>
          <p:nvPr/>
        </p:nvCxnSpPr>
        <p:spPr bwMode="auto">
          <a:xfrm>
            <a:off x="7716206" y="5896113"/>
            <a:ext cx="457695" cy="38427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a:extLst>
              <a:ext uri="{FF2B5EF4-FFF2-40B4-BE49-F238E27FC236}">
                <a16:creationId xmlns:a16="http://schemas.microsoft.com/office/drawing/2014/main" id="{D4C1D05E-50D5-DB49-98FF-CAB0C032AE4D}"/>
              </a:ext>
            </a:extLst>
          </p:cNvPr>
          <p:cNvCxnSpPr>
            <a:cxnSpLocks/>
            <a:stCxn id="205" idx="4"/>
            <a:endCxn id="30" idx="1"/>
          </p:cNvCxnSpPr>
          <p:nvPr/>
        </p:nvCxnSpPr>
        <p:spPr bwMode="auto">
          <a:xfrm>
            <a:off x="6139500" y="6383909"/>
            <a:ext cx="718501" cy="217690"/>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a:extLst>
              <a:ext uri="{FF2B5EF4-FFF2-40B4-BE49-F238E27FC236}">
                <a16:creationId xmlns:a16="http://schemas.microsoft.com/office/drawing/2014/main" id="{8676AB19-14F4-FB4D-8A8E-1A280817BEDF}"/>
              </a:ext>
            </a:extLst>
          </p:cNvPr>
          <p:cNvCxnSpPr>
            <a:cxnSpLocks/>
            <a:stCxn id="31" idx="3"/>
            <a:endCxn id="200" idx="3"/>
          </p:cNvCxnSpPr>
          <p:nvPr/>
        </p:nvCxnSpPr>
        <p:spPr bwMode="auto">
          <a:xfrm flipV="1">
            <a:off x="4010711" y="5872333"/>
            <a:ext cx="491576" cy="469178"/>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a:extLst>
              <a:ext uri="{FF2B5EF4-FFF2-40B4-BE49-F238E27FC236}">
                <a16:creationId xmlns:a16="http://schemas.microsoft.com/office/drawing/2014/main" id="{CBEA30DB-1128-0B49-BF55-EFEBD640EAF9}"/>
              </a:ext>
            </a:extLst>
          </p:cNvPr>
          <p:cNvCxnSpPr>
            <a:cxnSpLocks/>
            <a:stCxn id="32" idx="3"/>
            <a:endCxn id="199" idx="3"/>
          </p:cNvCxnSpPr>
          <p:nvPr/>
        </p:nvCxnSpPr>
        <p:spPr bwMode="auto">
          <a:xfrm flipV="1">
            <a:off x="3192903" y="5002377"/>
            <a:ext cx="449194" cy="325066"/>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a:extLst>
              <a:ext uri="{FF2B5EF4-FFF2-40B4-BE49-F238E27FC236}">
                <a16:creationId xmlns:a16="http://schemas.microsoft.com/office/drawing/2014/main" id="{541B484A-5786-D14C-B20F-A044076F961E}"/>
              </a:ext>
            </a:extLst>
          </p:cNvPr>
          <p:cNvCxnSpPr>
            <a:cxnSpLocks/>
            <a:stCxn id="33" idx="3"/>
            <a:endCxn id="198" idx="2"/>
          </p:cNvCxnSpPr>
          <p:nvPr/>
        </p:nvCxnSpPr>
        <p:spPr bwMode="auto">
          <a:xfrm>
            <a:off x="2470701" y="3419366"/>
            <a:ext cx="689984" cy="1489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4" name="Straight Connector 73">
            <a:extLst>
              <a:ext uri="{FF2B5EF4-FFF2-40B4-BE49-F238E27FC236}">
                <a16:creationId xmlns:a16="http://schemas.microsoft.com/office/drawing/2014/main" id="{70E10F68-68C7-804E-A7EE-F88806081984}"/>
              </a:ext>
            </a:extLst>
          </p:cNvPr>
          <p:cNvCxnSpPr>
            <a:cxnSpLocks/>
            <a:stCxn id="34" idx="3"/>
            <a:endCxn id="197" idx="2"/>
          </p:cNvCxnSpPr>
          <p:nvPr/>
        </p:nvCxnSpPr>
        <p:spPr bwMode="auto">
          <a:xfrm>
            <a:off x="2879089" y="2030343"/>
            <a:ext cx="579145" cy="245084"/>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Connector 77">
            <a:extLst>
              <a:ext uri="{FF2B5EF4-FFF2-40B4-BE49-F238E27FC236}">
                <a16:creationId xmlns:a16="http://schemas.microsoft.com/office/drawing/2014/main" id="{8CFEB7E7-3031-7349-9BF8-46838107382D}"/>
              </a:ext>
            </a:extLst>
          </p:cNvPr>
          <p:cNvCxnSpPr>
            <a:cxnSpLocks/>
            <a:stCxn id="35" idx="3"/>
            <a:endCxn id="196" idx="1"/>
          </p:cNvCxnSpPr>
          <p:nvPr/>
        </p:nvCxnSpPr>
        <p:spPr bwMode="auto">
          <a:xfrm>
            <a:off x="4095891" y="575581"/>
            <a:ext cx="400672" cy="392335"/>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a:extLst>
              <a:ext uri="{FF2B5EF4-FFF2-40B4-BE49-F238E27FC236}">
                <a16:creationId xmlns:a16="http://schemas.microsoft.com/office/drawing/2014/main" id="{55AB3ECD-40C1-2342-9744-48C9294790F3}"/>
              </a:ext>
            </a:extLst>
          </p:cNvPr>
          <p:cNvCxnSpPr>
            <a:cxnSpLocks/>
            <a:stCxn id="36" idx="3"/>
            <a:endCxn id="195" idx="0"/>
          </p:cNvCxnSpPr>
          <p:nvPr/>
        </p:nvCxnSpPr>
        <p:spPr bwMode="auto">
          <a:xfrm>
            <a:off x="5585640" y="352695"/>
            <a:ext cx="497622" cy="117342"/>
          </a:xfrm>
          <a:prstGeom prst="line">
            <a:avLst/>
          </a:prstGeom>
          <a:solidFill>
            <a:schemeClr val="accent1"/>
          </a:solidFill>
          <a:ln w="12700" cap="flat" cmpd="sng" algn="ctr">
            <a:solidFill>
              <a:schemeClr val="accent6">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4" name="TextBox 93">
            <a:extLst>
              <a:ext uri="{FF2B5EF4-FFF2-40B4-BE49-F238E27FC236}">
                <a16:creationId xmlns:a16="http://schemas.microsoft.com/office/drawing/2014/main" id="{B2AE7FDA-6AB3-064D-8455-2A13EEB72D2F}"/>
              </a:ext>
            </a:extLst>
          </p:cNvPr>
          <p:cNvSpPr txBox="1"/>
          <p:nvPr/>
        </p:nvSpPr>
        <p:spPr>
          <a:xfrm>
            <a:off x="8474802" y="6287870"/>
            <a:ext cx="2260555" cy="646331"/>
          </a:xfrm>
          <a:prstGeom prst="rect">
            <a:avLst/>
          </a:prstGeom>
          <a:noFill/>
        </p:spPr>
        <p:txBody>
          <a:bodyPr wrap="none" rtlCol="0">
            <a:spAutoFit/>
          </a:bodyPr>
          <a:lstStyle/>
          <a:p>
            <a:pPr algn="ctr"/>
            <a:r>
              <a:rPr lang="en-US" sz="2000" dirty="0">
                <a:solidFill>
                  <a:schemeClr val="bg1"/>
                </a:solidFill>
                <a:latin typeface="Abadi" panose="020B0604020104020204" pitchFamily="34" charset="0"/>
              </a:rPr>
              <a:t>MODFLOW</a:t>
            </a:r>
          </a:p>
          <a:p>
            <a:pPr algn="ctr"/>
            <a:r>
              <a:rPr lang="en-US" sz="1600" dirty="0">
                <a:solidFill>
                  <a:schemeClr val="bg1"/>
                </a:solidFill>
                <a:latin typeface="Abadi" panose="020B0604020104020204" pitchFamily="34" charset="0"/>
              </a:rPr>
              <a:t>ECOSYSTEM OF CODES</a:t>
            </a:r>
          </a:p>
        </p:txBody>
      </p:sp>
      <p:sp>
        <p:nvSpPr>
          <p:cNvPr id="150" name="Oval 149">
            <a:extLst>
              <a:ext uri="{FF2B5EF4-FFF2-40B4-BE49-F238E27FC236}">
                <a16:creationId xmlns:a16="http://schemas.microsoft.com/office/drawing/2014/main" id="{C4D7A547-FC75-D24E-A2EF-A0BC32B1F29D}"/>
              </a:ext>
            </a:extLst>
          </p:cNvPr>
          <p:cNvSpPr>
            <a:spLocks noChangeAspect="1"/>
          </p:cNvSpPr>
          <p:nvPr/>
        </p:nvSpPr>
        <p:spPr bwMode="auto">
          <a:xfrm>
            <a:off x="2841118" y="174118"/>
            <a:ext cx="6530366" cy="6530366"/>
          </a:xfrm>
          <a:prstGeom prst="ellipse">
            <a:avLst/>
          </a:prstGeom>
          <a:noFill/>
          <a:ln w="28575" cap="flat" cmpd="sng" algn="ctr">
            <a:solidFill>
              <a:schemeClr val="accent2">
                <a:lumMod val="20000"/>
                <a:lumOff val="80000"/>
                <a:alpha val="40000"/>
              </a:scheme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193" name="Rectangle 192">
            <a:extLst>
              <a:ext uri="{FF2B5EF4-FFF2-40B4-BE49-F238E27FC236}">
                <a16:creationId xmlns:a16="http://schemas.microsoft.com/office/drawing/2014/main" id="{69963836-AE90-C641-B6D8-B0E2F6A1ACAD}"/>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
        <p:nvSpPr>
          <p:cNvPr id="194" name="Oval 193">
            <a:extLst>
              <a:ext uri="{FF2B5EF4-FFF2-40B4-BE49-F238E27FC236}">
                <a16:creationId xmlns:a16="http://schemas.microsoft.com/office/drawing/2014/main" id="{7D0B3B51-09C6-D844-A2E1-B7B5C68527AE}"/>
              </a:ext>
            </a:extLst>
          </p:cNvPr>
          <p:cNvSpPr>
            <a:spLocks noChangeAspect="1"/>
          </p:cNvSpPr>
          <p:nvPr/>
        </p:nvSpPr>
        <p:spPr bwMode="auto">
          <a:xfrm>
            <a:off x="6816197" y="77773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Reactive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5" name="Oval 194">
            <a:extLst>
              <a:ext uri="{FF2B5EF4-FFF2-40B4-BE49-F238E27FC236}">
                <a16:creationId xmlns:a16="http://schemas.microsoft.com/office/drawing/2014/main" id="{EC640F03-9855-7D46-8F74-91F176FB87AC}"/>
              </a:ext>
            </a:extLst>
          </p:cNvPr>
          <p:cNvSpPr>
            <a:spLocks noChangeAspect="1"/>
          </p:cNvSpPr>
          <p:nvPr/>
        </p:nvSpPr>
        <p:spPr bwMode="auto">
          <a:xfrm>
            <a:off x="5561963" y="470037"/>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Solute and Heat</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Transport</a:t>
            </a:r>
          </a:p>
        </p:txBody>
      </p:sp>
      <p:sp>
        <p:nvSpPr>
          <p:cNvPr id="196" name="Oval 195">
            <a:extLst>
              <a:ext uri="{FF2B5EF4-FFF2-40B4-BE49-F238E27FC236}">
                <a16:creationId xmlns:a16="http://schemas.microsoft.com/office/drawing/2014/main" id="{0E81E106-7222-284B-BBA8-4C25367AD44F}"/>
              </a:ext>
            </a:extLst>
          </p:cNvPr>
          <p:cNvSpPr>
            <a:spLocks noChangeAspect="1"/>
          </p:cNvSpPr>
          <p:nvPr/>
        </p:nvSpPr>
        <p:spPr bwMode="auto">
          <a:xfrm>
            <a:off x="4343878" y="81523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Landscape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Hydrology</a:t>
            </a:r>
          </a:p>
        </p:txBody>
      </p:sp>
      <p:sp>
        <p:nvSpPr>
          <p:cNvPr id="197" name="Oval 196">
            <a:extLst>
              <a:ext uri="{FF2B5EF4-FFF2-40B4-BE49-F238E27FC236}">
                <a16:creationId xmlns:a16="http://schemas.microsoft.com/office/drawing/2014/main" id="{BF0538AE-4E9F-A249-BA39-917F30C18CD8}"/>
              </a:ext>
            </a:extLst>
          </p:cNvPr>
          <p:cNvSpPr>
            <a:spLocks noChangeAspect="1"/>
          </p:cNvSpPr>
          <p:nvPr/>
        </p:nvSpPr>
        <p:spPr bwMode="auto">
          <a:xfrm>
            <a:off x="3458233" y="175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Parallel</a:t>
            </a:r>
          </a:p>
        </p:txBody>
      </p:sp>
      <p:sp>
        <p:nvSpPr>
          <p:cNvPr id="198" name="Oval 197">
            <a:extLst>
              <a:ext uri="{FF2B5EF4-FFF2-40B4-BE49-F238E27FC236}">
                <a16:creationId xmlns:a16="http://schemas.microsoft.com/office/drawing/2014/main" id="{BA010378-0069-724B-8DC7-D2381DAFD2C6}"/>
              </a:ext>
            </a:extLst>
          </p:cNvPr>
          <p:cNvSpPr>
            <a:spLocks noChangeAspect="1"/>
          </p:cNvSpPr>
          <p:nvPr/>
        </p:nvSpPr>
        <p:spPr bwMode="auto">
          <a:xfrm>
            <a:off x="3160685" y="291296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Subsidence</a:t>
            </a:r>
          </a:p>
        </p:txBody>
      </p:sp>
      <p:sp>
        <p:nvSpPr>
          <p:cNvPr id="199" name="Oval 198">
            <a:extLst>
              <a:ext uri="{FF2B5EF4-FFF2-40B4-BE49-F238E27FC236}">
                <a16:creationId xmlns:a16="http://schemas.microsoft.com/office/drawing/2014/main" id="{A125E4EE-A9CC-2445-BD5B-ED65FFB4EF41}"/>
              </a:ext>
            </a:extLst>
          </p:cNvPr>
          <p:cNvSpPr>
            <a:spLocks noChangeAspect="1"/>
          </p:cNvSpPr>
          <p:nvPr/>
        </p:nvSpPr>
        <p:spPr bwMode="auto">
          <a:xfrm>
            <a:off x="3489412" y="4112464"/>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Unstructured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Grids</a:t>
            </a:r>
          </a:p>
        </p:txBody>
      </p:sp>
      <p:sp>
        <p:nvSpPr>
          <p:cNvPr id="200" name="Oval 199">
            <a:extLst>
              <a:ext uri="{FF2B5EF4-FFF2-40B4-BE49-F238E27FC236}">
                <a16:creationId xmlns:a16="http://schemas.microsoft.com/office/drawing/2014/main" id="{526ACEB6-05B9-1641-9C54-FB37F7FED2DE}"/>
              </a:ext>
            </a:extLst>
          </p:cNvPr>
          <p:cNvSpPr>
            <a:spLocks noChangeAspect="1"/>
          </p:cNvSpPr>
          <p:nvPr/>
        </p:nvSpPr>
        <p:spPr bwMode="auto">
          <a:xfrm>
            <a:off x="4349602" y="498242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Parameter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Estimation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and Uncertainty</a:t>
            </a:r>
          </a:p>
        </p:txBody>
      </p:sp>
      <p:sp>
        <p:nvSpPr>
          <p:cNvPr id="201" name="Oval 200">
            <a:extLst>
              <a:ext uri="{FF2B5EF4-FFF2-40B4-BE49-F238E27FC236}">
                <a16:creationId xmlns:a16="http://schemas.microsoft.com/office/drawing/2014/main" id="{B7FDEA78-CB7C-EE44-A3DA-B2D42ED5DEF9}"/>
              </a:ext>
            </a:extLst>
          </p:cNvPr>
          <p:cNvSpPr>
            <a:spLocks noChangeAspect="1"/>
          </p:cNvSpPr>
          <p:nvPr/>
        </p:nvSpPr>
        <p:spPr bwMode="auto">
          <a:xfrm>
            <a:off x="6826292" y="5006199"/>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Unsaturated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Zone</a:t>
            </a:r>
          </a:p>
        </p:txBody>
      </p:sp>
      <p:sp>
        <p:nvSpPr>
          <p:cNvPr id="202" name="Oval 201">
            <a:extLst>
              <a:ext uri="{FF2B5EF4-FFF2-40B4-BE49-F238E27FC236}">
                <a16:creationId xmlns:a16="http://schemas.microsoft.com/office/drawing/2014/main" id="{EC69F1E4-D79B-9F47-8CFD-73CA25010C45}"/>
              </a:ext>
            </a:extLst>
          </p:cNvPr>
          <p:cNvSpPr>
            <a:spLocks noChangeAspect="1"/>
          </p:cNvSpPr>
          <p:nvPr/>
        </p:nvSpPr>
        <p:spPr bwMode="auto">
          <a:xfrm>
            <a:off x="8053518" y="2884260"/>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Karst and</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Pipe Flow</a:t>
            </a:r>
          </a:p>
        </p:txBody>
      </p:sp>
      <p:sp>
        <p:nvSpPr>
          <p:cNvPr id="203" name="Oval 202">
            <a:extLst>
              <a:ext uri="{FF2B5EF4-FFF2-40B4-BE49-F238E27FC236}">
                <a16:creationId xmlns:a16="http://schemas.microsoft.com/office/drawing/2014/main" id="{9533FD06-1481-E441-82C0-F9AFD0D8C203}"/>
              </a:ext>
            </a:extLst>
          </p:cNvPr>
          <p:cNvSpPr>
            <a:spLocks noChangeAspect="1"/>
          </p:cNvSpPr>
          <p:nvPr/>
        </p:nvSpPr>
        <p:spPr bwMode="auto">
          <a:xfrm>
            <a:off x="7717516" y="1663582"/>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 Path</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Analysis</a:t>
            </a:r>
          </a:p>
        </p:txBody>
      </p:sp>
      <p:sp>
        <p:nvSpPr>
          <p:cNvPr id="204" name="Oval 203">
            <a:extLst>
              <a:ext uri="{FF2B5EF4-FFF2-40B4-BE49-F238E27FC236}">
                <a16:creationId xmlns:a16="http://schemas.microsoft.com/office/drawing/2014/main" id="{9ED09981-339E-8C46-8172-813D5A5D3CC6}"/>
              </a:ext>
            </a:extLst>
          </p:cNvPr>
          <p:cNvSpPr>
            <a:spLocks noChangeAspect="1"/>
          </p:cNvSpPr>
          <p:nvPr/>
        </p:nvSpPr>
        <p:spPr bwMode="auto">
          <a:xfrm>
            <a:off x="7708731" y="4134128"/>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Management</a:t>
            </a:r>
          </a:p>
        </p:txBody>
      </p:sp>
      <p:sp>
        <p:nvSpPr>
          <p:cNvPr id="205" name="Oval 204">
            <a:extLst>
              <a:ext uri="{FF2B5EF4-FFF2-40B4-BE49-F238E27FC236}">
                <a16:creationId xmlns:a16="http://schemas.microsoft.com/office/drawing/2014/main" id="{E3B9D1F2-E032-0346-B71B-06B39FDB8B70}"/>
              </a:ext>
            </a:extLst>
          </p:cNvPr>
          <p:cNvSpPr>
            <a:spLocks noChangeAspect="1"/>
          </p:cNvSpPr>
          <p:nvPr/>
        </p:nvSpPr>
        <p:spPr bwMode="auto">
          <a:xfrm>
            <a:off x="5618200" y="5341311"/>
            <a:ext cx="1042598" cy="1042598"/>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a:scene3d>
            <a:camera prst="orthographicFront"/>
            <a:lightRig rig="freezing"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Surface Water </a:t>
            </a:r>
          </a:p>
          <a:p>
            <a:pPr algn="ctr"/>
            <a:r>
              <a:rPr lang="en-US" sz="1000" dirty="0">
                <a:solidFill>
                  <a:schemeClr val="accent6">
                    <a:lumMod val="20000"/>
                    <a:lumOff val="80000"/>
                  </a:schemeClr>
                </a:solidFill>
                <a:latin typeface="Abadi" panose="020F0502020204030204" pitchFamily="34" charset="0"/>
                <a:cs typeface="Abadi" panose="020F0502020204030204" pitchFamily="34" charset="0"/>
              </a:rPr>
              <a:t>Flow</a:t>
            </a:r>
          </a:p>
        </p:txBody>
      </p:sp>
      <p:sp>
        <p:nvSpPr>
          <p:cNvPr id="45" name="Oval 44">
            <a:extLst>
              <a:ext uri="{FF2B5EF4-FFF2-40B4-BE49-F238E27FC236}">
                <a16:creationId xmlns:a16="http://schemas.microsoft.com/office/drawing/2014/main" id="{3DE4DBB8-3EE8-8648-A9BB-33E3519C9E8F}"/>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Tree>
    <p:extLst>
      <p:ext uri="{BB962C8B-B14F-4D97-AF65-F5344CB8AC3E}">
        <p14:creationId xmlns:p14="http://schemas.microsoft.com/office/powerpoint/2010/main" val="322105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F6E-EB55-3D43-B2A4-268D3AEC49E8}"/>
              </a:ext>
            </a:extLst>
          </p:cNvPr>
          <p:cNvSpPr>
            <a:spLocks noGrp="1"/>
          </p:cNvSpPr>
          <p:nvPr>
            <p:ph type="title"/>
          </p:nvPr>
        </p:nvSpPr>
        <p:spPr/>
        <p:txBody>
          <a:bodyPr/>
          <a:lstStyle/>
          <a:p>
            <a:r>
              <a:rPr lang="en-US" dirty="0"/>
              <a:t>MODFLOW User Base</a:t>
            </a:r>
          </a:p>
        </p:txBody>
      </p:sp>
      <p:sp>
        <p:nvSpPr>
          <p:cNvPr id="3" name="Content Placeholder 2">
            <a:extLst>
              <a:ext uri="{FF2B5EF4-FFF2-40B4-BE49-F238E27FC236}">
                <a16:creationId xmlns:a16="http://schemas.microsoft.com/office/drawing/2014/main" id="{C730D88D-0334-294D-93C9-92CE6492C927}"/>
              </a:ext>
            </a:extLst>
          </p:cNvPr>
          <p:cNvSpPr>
            <a:spLocks noGrp="1"/>
          </p:cNvSpPr>
          <p:nvPr>
            <p:ph idx="1"/>
          </p:nvPr>
        </p:nvSpPr>
        <p:spPr/>
        <p:txBody>
          <a:bodyPr/>
          <a:lstStyle/>
          <a:p>
            <a:r>
              <a:rPr lang="en-US" dirty="0"/>
              <a:t>Academics</a:t>
            </a:r>
          </a:p>
          <a:p>
            <a:r>
              <a:rPr lang="en-US" dirty="0"/>
              <a:t>Private Consultants</a:t>
            </a:r>
          </a:p>
          <a:p>
            <a:r>
              <a:rPr lang="en-US" dirty="0"/>
              <a:t>Local, State, and Federal Government</a:t>
            </a:r>
          </a:p>
        </p:txBody>
      </p:sp>
      <p:pic>
        <p:nvPicPr>
          <p:cNvPr id="4" name="Picture 1" descr="dsc_0281.jpg">
            <a:extLst>
              <a:ext uri="{FF2B5EF4-FFF2-40B4-BE49-F238E27FC236}">
                <a16:creationId xmlns:a16="http://schemas.microsoft.com/office/drawing/2014/main" id="{F31648EF-4880-F248-BA9C-A37DB7198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233589"/>
            <a:ext cx="3657600" cy="2430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a:extLst>
              <a:ext uri="{FF2B5EF4-FFF2-40B4-BE49-F238E27FC236}">
                <a16:creationId xmlns:a16="http://schemas.microsoft.com/office/drawing/2014/main" id="{0840FB0B-B8BD-1545-86CF-3D910CC90686}"/>
              </a:ext>
            </a:extLst>
          </p:cNvPr>
          <p:cNvSpPr txBox="1"/>
          <p:nvPr/>
        </p:nvSpPr>
        <p:spPr>
          <a:xfrm>
            <a:off x="4114801" y="5664110"/>
            <a:ext cx="2900153" cy="307777"/>
          </a:xfrm>
          <a:prstGeom prst="rect">
            <a:avLst/>
          </a:prstGeom>
          <a:noFill/>
        </p:spPr>
        <p:txBody>
          <a:bodyPr wrap="none" rtlCol="0">
            <a:spAutoFit/>
          </a:bodyPr>
          <a:lstStyle/>
          <a:p>
            <a:r>
              <a:rPr lang="en-US" sz="1400" i="1" dirty="0">
                <a:solidFill>
                  <a:schemeClr val="bg1"/>
                </a:solidFill>
              </a:rPr>
              <a:t>MODFLOW and More Conference</a:t>
            </a:r>
          </a:p>
        </p:txBody>
      </p:sp>
      <p:pic>
        <p:nvPicPr>
          <p:cNvPr id="6" name="Picture 5" descr="Screen Shot 2018-04-03 at 3.52.34 PM.png">
            <a:extLst>
              <a:ext uri="{FF2B5EF4-FFF2-40B4-BE49-F238E27FC236}">
                <a16:creationId xmlns:a16="http://schemas.microsoft.com/office/drawing/2014/main" id="{646FA02D-4126-944C-857C-32F020595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3233588"/>
            <a:ext cx="1931417" cy="2403686"/>
          </a:xfrm>
          <a:prstGeom prst="rect">
            <a:avLst/>
          </a:prstGeom>
        </p:spPr>
      </p:pic>
      <p:pic>
        <p:nvPicPr>
          <p:cNvPr id="7" name="Picture 3" descr="imgres.jpeg">
            <a:extLst>
              <a:ext uri="{FF2B5EF4-FFF2-40B4-BE49-F238E27FC236}">
                <a16:creationId xmlns:a16="http://schemas.microsoft.com/office/drawing/2014/main" id="{CC8EE7FB-AF0F-294C-AAB6-0DD8456B1F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2871" y="4041679"/>
            <a:ext cx="1161349" cy="1067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descr="imgres.jpeg">
            <a:extLst>
              <a:ext uri="{FF2B5EF4-FFF2-40B4-BE49-F238E27FC236}">
                <a16:creationId xmlns:a16="http://schemas.microsoft.com/office/drawing/2014/main" id="{56C3604D-463E-0C41-B403-E9C9997EC8E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49016" y="4927730"/>
            <a:ext cx="1326232" cy="98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descr="imgres.jpeg">
            <a:extLst>
              <a:ext uri="{FF2B5EF4-FFF2-40B4-BE49-F238E27FC236}">
                <a16:creationId xmlns:a16="http://schemas.microsoft.com/office/drawing/2014/main" id="{78B5F39F-DE42-DC47-8FE3-E26D49E6BF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67976" y="3233589"/>
            <a:ext cx="1441830" cy="98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vmp02_gd.jpg">
            <a:extLst>
              <a:ext uri="{FF2B5EF4-FFF2-40B4-BE49-F238E27FC236}">
                <a16:creationId xmlns:a16="http://schemas.microsoft.com/office/drawing/2014/main" id="{12B9559E-6952-464C-8577-8B32BE7085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51734" y="4070921"/>
            <a:ext cx="1247375" cy="996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0445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Evolving Simulation Needs</a:t>
            </a:r>
          </a:p>
        </p:txBody>
      </p:sp>
      <p:sp>
        <p:nvSpPr>
          <p:cNvPr id="3" name="Content Placeholder 2"/>
          <p:cNvSpPr>
            <a:spLocks noGrp="1"/>
          </p:cNvSpPr>
          <p:nvPr>
            <p:ph idx="1"/>
          </p:nvPr>
        </p:nvSpPr>
        <p:spPr>
          <a:xfrm>
            <a:off x="762000" y="1465007"/>
            <a:ext cx="10668000" cy="3967753"/>
          </a:xfrm>
        </p:spPr>
        <p:txBody>
          <a:bodyPr/>
          <a:lstStyle/>
          <a:p>
            <a:r>
              <a:rPr lang="en-US" dirty="0"/>
              <a:t>GW issues becoming more complex</a:t>
            </a:r>
          </a:p>
          <a:p>
            <a:r>
              <a:rPr lang="en-US" dirty="0"/>
              <a:t>Proliferation of new versions and packages</a:t>
            </a:r>
          </a:p>
          <a:p>
            <a:r>
              <a:rPr lang="en-US" dirty="0"/>
              <a:t>Increase in package complexity</a:t>
            </a:r>
          </a:p>
          <a:p>
            <a:r>
              <a:rPr lang="en-US" dirty="0"/>
              <a:t>Loss of package independence</a:t>
            </a:r>
          </a:p>
          <a:p>
            <a:r>
              <a:rPr lang="en-US" dirty="0"/>
              <a:t>Incompatibilities</a:t>
            </a:r>
          </a:p>
          <a:p>
            <a:r>
              <a:rPr lang="en-US" dirty="0"/>
              <a:t>Difficult to add other process models to MODFLOW; same grid required for all packages and processes</a:t>
            </a:r>
          </a:p>
        </p:txBody>
      </p:sp>
    </p:spTree>
    <p:extLst>
      <p:ext uri="{BB962C8B-B14F-4D97-AF65-F5344CB8AC3E}">
        <p14:creationId xmlns:p14="http://schemas.microsoft.com/office/powerpoint/2010/main" val="293041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875-EA5C-7F4A-BB8E-FB576D86FA18}"/>
              </a:ext>
            </a:extLst>
          </p:cNvPr>
          <p:cNvSpPr>
            <a:spLocks noGrp="1"/>
          </p:cNvSpPr>
          <p:nvPr>
            <p:ph type="title"/>
          </p:nvPr>
        </p:nvSpPr>
        <p:spPr/>
        <p:txBody>
          <a:bodyPr/>
          <a:lstStyle/>
          <a:p>
            <a:r>
              <a:rPr lang="en-US" dirty="0"/>
              <a:t>MODFLOW Next Generation</a:t>
            </a:r>
          </a:p>
        </p:txBody>
      </p:sp>
      <p:sp>
        <p:nvSpPr>
          <p:cNvPr id="3" name="Content Placeholder 2">
            <a:extLst>
              <a:ext uri="{FF2B5EF4-FFF2-40B4-BE49-F238E27FC236}">
                <a16:creationId xmlns:a16="http://schemas.microsoft.com/office/drawing/2014/main" id="{B794FD12-0C94-FB45-BA67-CE29D5B1CE31}"/>
              </a:ext>
            </a:extLst>
          </p:cNvPr>
          <p:cNvSpPr>
            <a:spLocks noGrp="1"/>
          </p:cNvSpPr>
          <p:nvPr>
            <p:ph idx="1"/>
          </p:nvPr>
        </p:nvSpPr>
        <p:spPr/>
        <p:txBody>
          <a:bodyPr/>
          <a:lstStyle/>
          <a:p>
            <a:r>
              <a:rPr lang="en-US" sz="2400" dirty="0"/>
              <a:t>2013 Office of Groundwater initiated a major MODFLOW revision</a:t>
            </a:r>
          </a:p>
          <a:p>
            <a:r>
              <a:rPr lang="en-US" sz="2400" dirty="0"/>
              <a:t>Rewrote MODFLOW using an object-oriented design</a:t>
            </a:r>
          </a:p>
          <a:p>
            <a:r>
              <a:rPr lang="en-US" sz="2400" dirty="0"/>
              <a:t>Consolidated capabilities from previous MODFLOW versions</a:t>
            </a:r>
          </a:p>
          <a:p>
            <a:r>
              <a:rPr lang="en-US" sz="2400" dirty="0"/>
              <a:t>Changed name from “Modular Groundwater Model” to “Modular Hydrologic Model”</a:t>
            </a:r>
          </a:p>
          <a:p>
            <a:r>
              <a:rPr lang="en-US" sz="2400" dirty="0"/>
              <a:t>Published MODFLOW 6 in 2017</a:t>
            </a:r>
          </a:p>
          <a:p>
            <a:r>
              <a:rPr lang="en-US" sz="2400" dirty="0"/>
              <a:t>Try to follow modern software design principles</a:t>
            </a:r>
          </a:p>
        </p:txBody>
      </p:sp>
    </p:spTree>
    <p:extLst>
      <p:ext uri="{BB962C8B-B14F-4D97-AF65-F5344CB8AC3E}">
        <p14:creationId xmlns:p14="http://schemas.microsoft.com/office/powerpoint/2010/main" val="203241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MODFLOW 6</a:t>
            </a:r>
          </a:p>
        </p:txBody>
      </p:sp>
      <p:sp>
        <p:nvSpPr>
          <p:cNvPr id="17" name="Content Placeholder 16"/>
          <p:cNvSpPr>
            <a:spLocks noGrp="1"/>
          </p:cNvSpPr>
          <p:nvPr>
            <p:ph idx="1"/>
          </p:nvPr>
        </p:nvSpPr>
        <p:spPr>
          <a:xfrm>
            <a:off x="914400" y="1219200"/>
            <a:ext cx="10668000" cy="2185940"/>
          </a:xfrm>
        </p:spPr>
        <p:txBody>
          <a:bodyPr/>
          <a:lstStyle/>
          <a:p>
            <a:r>
              <a:rPr lang="en-US" sz="2400" u="sng" dirty="0"/>
              <a:t>Consolidate</a:t>
            </a:r>
            <a:r>
              <a:rPr lang="en-US" sz="2400" dirty="0"/>
              <a:t> popular capabilities from previous MODFLOW versions (2005, NWT, USG, LGR, …)</a:t>
            </a:r>
          </a:p>
          <a:p>
            <a:r>
              <a:rPr lang="en-US" sz="2400" u="sng" dirty="0"/>
              <a:t>Improve</a:t>
            </a:r>
            <a:r>
              <a:rPr lang="en-US" sz="2400" dirty="0"/>
              <a:t> solution technique</a:t>
            </a:r>
          </a:p>
          <a:p>
            <a:r>
              <a:rPr lang="en-US" sz="2400" u="sng" dirty="0"/>
              <a:t>Modernize</a:t>
            </a:r>
            <a:r>
              <a:rPr lang="en-US" sz="2400" dirty="0"/>
              <a:t> code and input structure</a:t>
            </a:r>
          </a:p>
          <a:p>
            <a:r>
              <a:rPr lang="en-US" sz="2400" dirty="0"/>
              <a:t>Support </a:t>
            </a:r>
            <a:r>
              <a:rPr lang="en-US" sz="2400" u="sng" dirty="0"/>
              <a:t>multi-model</a:t>
            </a:r>
            <a:r>
              <a:rPr lang="en-US" sz="2400" dirty="0"/>
              <a:t> simulations</a:t>
            </a:r>
          </a:p>
          <a:p>
            <a:r>
              <a:rPr lang="en-US" sz="2400" u="sng" dirty="0"/>
              <a:t>Extend</a:t>
            </a:r>
            <a:r>
              <a:rPr lang="en-US" sz="2400" dirty="0"/>
              <a:t> MODFLOW into a hydrologic simulator</a:t>
            </a:r>
          </a:p>
          <a:p>
            <a:r>
              <a:rPr lang="en-US" sz="2400" dirty="0"/>
              <a:t>New </a:t>
            </a:r>
            <a:r>
              <a:rPr lang="en-US" sz="2400" u="sng" dirty="0"/>
              <a:t>core</a:t>
            </a:r>
            <a:r>
              <a:rPr lang="en-US" sz="2400" dirty="0"/>
              <a:t> version (Released August 2017)</a:t>
            </a:r>
          </a:p>
        </p:txBody>
      </p:sp>
      <p:pic>
        <p:nvPicPr>
          <p:cNvPr id="5" name="Picture 4" descr="unnamed.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55214" y="4405828"/>
            <a:ext cx="1065483" cy="1381126"/>
          </a:xfrm>
          <a:prstGeom prst="rect">
            <a:avLst/>
          </a:prstGeom>
        </p:spPr>
      </p:pic>
      <p:pic>
        <p:nvPicPr>
          <p:cNvPr id="6" name="Picture 5" descr="unnamed.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35373" y="4399369"/>
            <a:ext cx="1057484" cy="139404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7535" y="4396916"/>
            <a:ext cx="1081009" cy="139895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3220" y="4413228"/>
            <a:ext cx="1055800" cy="1366329"/>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73697" y="4398941"/>
            <a:ext cx="1077577" cy="1394900"/>
          </a:xfrm>
          <a:prstGeom prst="rect">
            <a:avLst/>
          </a:prstGeom>
        </p:spPr>
      </p:pic>
      <p:sp>
        <p:nvSpPr>
          <p:cNvPr id="10" name="TextBox 9"/>
          <p:cNvSpPr txBox="1"/>
          <p:nvPr/>
        </p:nvSpPr>
        <p:spPr>
          <a:xfrm>
            <a:off x="2438401" y="5729738"/>
            <a:ext cx="641121" cy="338554"/>
          </a:xfrm>
          <a:prstGeom prst="rect">
            <a:avLst/>
          </a:prstGeom>
          <a:noFill/>
        </p:spPr>
        <p:txBody>
          <a:bodyPr wrap="none" rtlCol="0">
            <a:spAutoFit/>
          </a:bodyPr>
          <a:lstStyle/>
          <a:p>
            <a:r>
              <a:rPr lang="en-US" sz="1600" dirty="0">
                <a:solidFill>
                  <a:srgbClr val="FFFF00"/>
                </a:solidFill>
              </a:rPr>
              <a:t>1984</a:t>
            </a:r>
          </a:p>
        </p:txBody>
      </p:sp>
      <p:sp>
        <p:nvSpPr>
          <p:cNvPr id="11" name="TextBox 10"/>
          <p:cNvSpPr txBox="1"/>
          <p:nvPr/>
        </p:nvSpPr>
        <p:spPr>
          <a:xfrm>
            <a:off x="3760741" y="5751289"/>
            <a:ext cx="641121" cy="338554"/>
          </a:xfrm>
          <a:prstGeom prst="rect">
            <a:avLst/>
          </a:prstGeom>
          <a:noFill/>
        </p:spPr>
        <p:txBody>
          <a:bodyPr wrap="none" rtlCol="0">
            <a:spAutoFit/>
          </a:bodyPr>
          <a:lstStyle/>
          <a:p>
            <a:r>
              <a:rPr lang="en-US" sz="1600" dirty="0">
                <a:solidFill>
                  <a:srgbClr val="FFFF00"/>
                </a:solidFill>
              </a:rPr>
              <a:t>1988</a:t>
            </a:r>
          </a:p>
        </p:txBody>
      </p:sp>
      <p:sp>
        <p:nvSpPr>
          <p:cNvPr id="12" name="TextBox 11"/>
          <p:cNvSpPr txBox="1"/>
          <p:nvPr/>
        </p:nvSpPr>
        <p:spPr>
          <a:xfrm>
            <a:off x="5029203" y="5757446"/>
            <a:ext cx="641121" cy="338554"/>
          </a:xfrm>
          <a:prstGeom prst="rect">
            <a:avLst/>
          </a:prstGeom>
          <a:noFill/>
        </p:spPr>
        <p:txBody>
          <a:bodyPr wrap="none" rtlCol="0">
            <a:spAutoFit/>
          </a:bodyPr>
          <a:lstStyle/>
          <a:p>
            <a:r>
              <a:rPr lang="en-US" sz="1600" dirty="0">
                <a:solidFill>
                  <a:srgbClr val="FFFF00"/>
                </a:solidFill>
              </a:rPr>
              <a:t>1996</a:t>
            </a:r>
          </a:p>
        </p:txBody>
      </p:sp>
      <p:sp>
        <p:nvSpPr>
          <p:cNvPr id="13" name="TextBox 12"/>
          <p:cNvSpPr txBox="1"/>
          <p:nvPr/>
        </p:nvSpPr>
        <p:spPr>
          <a:xfrm>
            <a:off x="6320754" y="5755906"/>
            <a:ext cx="641121" cy="338554"/>
          </a:xfrm>
          <a:prstGeom prst="rect">
            <a:avLst/>
          </a:prstGeom>
          <a:noFill/>
        </p:spPr>
        <p:txBody>
          <a:bodyPr wrap="none" rtlCol="0">
            <a:spAutoFit/>
          </a:bodyPr>
          <a:lstStyle/>
          <a:p>
            <a:r>
              <a:rPr lang="en-US" sz="1600" dirty="0">
                <a:solidFill>
                  <a:srgbClr val="FFFF00"/>
                </a:solidFill>
              </a:rPr>
              <a:t>2000</a:t>
            </a:r>
          </a:p>
        </p:txBody>
      </p:sp>
      <p:sp>
        <p:nvSpPr>
          <p:cNvPr id="14" name="TextBox 13"/>
          <p:cNvSpPr txBox="1"/>
          <p:nvPr/>
        </p:nvSpPr>
        <p:spPr>
          <a:xfrm>
            <a:off x="7573821" y="5746670"/>
            <a:ext cx="641121" cy="338554"/>
          </a:xfrm>
          <a:prstGeom prst="rect">
            <a:avLst/>
          </a:prstGeom>
          <a:noFill/>
        </p:spPr>
        <p:txBody>
          <a:bodyPr wrap="none" rtlCol="0">
            <a:spAutoFit/>
          </a:bodyPr>
          <a:lstStyle/>
          <a:p>
            <a:r>
              <a:rPr lang="en-US" sz="1600" dirty="0">
                <a:solidFill>
                  <a:srgbClr val="FFFF00"/>
                </a:solidFill>
              </a:rPr>
              <a:t>2005</a:t>
            </a:r>
          </a:p>
        </p:txBody>
      </p:sp>
      <p:sp>
        <p:nvSpPr>
          <p:cNvPr id="16" name="TextBox 15"/>
          <p:cNvSpPr txBox="1"/>
          <p:nvPr/>
        </p:nvSpPr>
        <p:spPr>
          <a:xfrm>
            <a:off x="8960080" y="5745130"/>
            <a:ext cx="641121" cy="338554"/>
          </a:xfrm>
          <a:prstGeom prst="rect">
            <a:avLst/>
          </a:prstGeom>
          <a:noFill/>
        </p:spPr>
        <p:txBody>
          <a:bodyPr wrap="none" rtlCol="0">
            <a:spAutoFit/>
          </a:bodyPr>
          <a:lstStyle/>
          <a:p>
            <a:r>
              <a:rPr lang="en-US" sz="1600" dirty="0">
                <a:solidFill>
                  <a:srgbClr val="FFFF00"/>
                </a:solidFill>
              </a:rPr>
              <a:t>2017</a:t>
            </a:r>
          </a:p>
        </p:txBody>
      </p:sp>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63001" y="4397392"/>
            <a:ext cx="1047657" cy="1356818"/>
          </a:xfrm>
          <a:prstGeom prst="rect">
            <a:avLst/>
          </a:prstGeom>
        </p:spPr>
      </p:pic>
    </p:spTree>
    <p:extLst>
      <p:ext uri="{BB962C8B-B14F-4D97-AF65-F5344CB8AC3E}">
        <p14:creationId xmlns:p14="http://schemas.microsoft.com/office/powerpoint/2010/main" val="271995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686C-C320-7649-9811-DDF2E5FD2B60}"/>
              </a:ext>
            </a:extLst>
          </p:cNvPr>
          <p:cNvSpPr>
            <a:spLocks noGrp="1"/>
          </p:cNvSpPr>
          <p:nvPr>
            <p:ph type="title"/>
          </p:nvPr>
        </p:nvSpPr>
        <p:spPr/>
        <p:txBody>
          <a:bodyPr/>
          <a:lstStyle/>
          <a:p>
            <a:r>
              <a:rPr lang="en-US" dirty="0"/>
              <a:t>MODFLOW 6</a:t>
            </a:r>
          </a:p>
        </p:txBody>
      </p:sp>
      <p:pic>
        <p:nvPicPr>
          <p:cNvPr id="4" name="Picture 3">
            <a:extLst>
              <a:ext uri="{FF2B5EF4-FFF2-40B4-BE49-F238E27FC236}">
                <a16:creationId xmlns:a16="http://schemas.microsoft.com/office/drawing/2014/main" id="{D93CAA2F-3949-204E-B39A-D7D00E8E808B}"/>
              </a:ext>
            </a:extLst>
          </p:cNvPr>
          <p:cNvPicPr>
            <a:picLocks noChangeAspect="1"/>
          </p:cNvPicPr>
          <p:nvPr/>
        </p:nvPicPr>
        <p:blipFill>
          <a:blip r:embed="rId3"/>
          <a:stretch>
            <a:fillRect/>
          </a:stretch>
        </p:blipFill>
        <p:spPr>
          <a:xfrm>
            <a:off x="2945360" y="1279223"/>
            <a:ext cx="6301280" cy="5345467"/>
          </a:xfrm>
          <a:prstGeom prst="rect">
            <a:avLst/>
          </a:prstGeom>
        </p:spPr>
      </p:pic>
    </p:spTree>
    <p:extLst>
      <p:ext uri="{BB962C8B-B14F-4D97-AF65-F5344CB8AC3E}">
        <p14:creationId xmlns:p14="http://schemas.microsoft.com/office/powerpoint/2010/main" val="36409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6D16D-DED2-0A4A-A797-078E7D02B50F}"/>
              </a:ext>
            </a:extLst>
          </p:cNvPr>
          <p:cNvSpPr>
            <a:spLocks noGrp="1"/>
          </p:cNvSpPr>
          <p:nvPr>
            <p:ph type="title"/>
          </p:nvPr>
        </p:nvSpPr>
        <p:spPr/>
        <p:txBody>
          <a:bodyPr/>
          <a:lstStyle/>
          <a:p>
            <a:r>
              <a:rPr lang="en-US" dirty="0"/>
              <a:t>MODFLOW 6 Framework Concepts</a:t>
            </a:r>
          </a:p>
        </p:txBody>
      </p:sp>
      <p:sp>
        <p:nvSpPr>
          <p:cNvPr id="5" name="Content Placeholder 4">
            <a:extLst>
              <a:ext uri="{FF2B5EF4-FFF2-40B4-BE49-F238E27FC236}">
                <a16:creationId xmlns:a16="http://schemas.microsoft.com/office/drawing/2014/main" id="{AB788DC4-8FD3-654B-A71B-6BD3AC6B4BE2}"/>
              </a:ext>
            </a:extLst>
          </p:cNvPr>
          <p:cNvSpPr>
            <a:spLocks noGrp="1"/>
          </p:cNvSpPr>
          <p:nvPr>
            <p:ph idx="1"/>
          </p:nvPr>
        </p:nvSpPr>
        <p:spPr>
          <a:xfrm>
            <a:off x="1905000" y="1219200"/>
            <a:ext cx="8305800" cy="4495800"/>
          </a:xfrm>
        </p:spPr>
        <p:txBody>
          <a:bodyPr/>
          <a:lstStyle/>
          <a:p>
            <a:r>
              <a:rPr lang="en-US" dirty="0"/>
              <a:t>Simulation</a:t>
            </a:r>
          </a:p>
          <a:p>
            <a:r>
              <a:rPr lang="en-US" dirty="0"/>
              <a:t>Solution</a:t>
            </a:r>
          </a:p>
          <a:p>
            <a:r>
              <a:rPr lang="en-US" dirty="0"/>
              <a:t>Model</a:t>
            </a:r>
          </a:p>
          <a:p>
            <a:r>
              <a:rPr lang="en-US" dirty="0"/>
              <a:t>Packages</a:t>
            </a:r>
          </a:p>
          <a:p>
            <a:r>
              <a:rPr lang="en-US" dirty="0"/>
              <a:t>Exchanges</a:t>
            </a:r>
          </a:p>
          <a:p>
            <a:endParaRPr lang="en-US" dirty="0"/>
          </a:p>
        </p:txBody>
      </p:sp>
    </p:spTree>
    <p:extLst>
      <p:ext uri="{BB962C8B-B14F-4D97-AF65-F5344CB8AC3E}">
        <p14:creationId xmlns:p14="http://schemas.microsoft.com/office/powerpoint/2010/main" val="268842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MODELING background AT THE USGS</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pic>
        <p:nvPicPr>
          <p:cNvPr id="4" name="Picture 3" descr="tom_analog_1978">
            <a:extLst>
              <a:ext uri="{FF2B5EF4-FFF2-40B4-BE49-F238E27FC236}">
                <a16:creationId xmlns:a16="http://schemas.microsoft.com/office/drawing/2014/main" id="{B96F99F3-15BC-C64B-B858-5AE01BE60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397028"/>
            <a:ext cx="3143989" cy="25096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3935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E00875-5CAC-7943-A9D9-2B3388B4BBE0}"/>
              </a:ext>
            </a:extLst>
          </p:cNvPr>
          <p:cNvSpPr>
            <a:spLocks noGrp="1"/>
          </p:cNvSpPr>
          <p:nvPr>
            <p:ph type="title"/>
          </p:nvPr>
        </p:nvSpPr>
        <p:spPr/>
        <p:txBody>
          <a:bodyPr/>
          <a:lstStyle/>
          <a:p>
            <a:r>
              <a:rPr lang="en-US" dirty="0"/>
              <a:t>MODFLOW 6 Framework</a:t>
            </a:r>
          </a:p>
        </p:txBody>
      </p:sp>
      <p:sp>
        <p:nvSpPr>
          <p:cNvPr id="3" name="Text Placeholder 2">
            <a:extLst>
              <a:ext uri="{FF2B5EF4-FFF2-40B4-BE49-F238E27FC236}">
                <a16:creationId xmlns:a16="http://schemas.microsoft.com/office/drawing/2014/main" id="{75B73D3F-8276-9648-9A43-04A70AD55E63}"/>
              </a:ext>
            </a:extLst>
          </p:cNvPr>
          <p:cNvSpPr>
            <a:spLocks noGrp="1"/>
          </p:cNvSpPr>
          <p:nvPr>
            <p:ph type="body" idx="1"/>
          </p:nvPr>
        </p:nvSpPr>
        <p:spPr>
          <a:xfrm>
            <a:off x="2154239" y="1143000"/>
            <a:ext cx="3868737" cy="823912"/>
          </a:xfrm>
        </p:spPr>
        <p:txBody>
          <a:bodyPr/>
          <a:lstStyle/>
          <a:p>
            <a:r>
              <a:rPr lang="en-US" dirty="0"/>
              <a:t>Advantages</a:t>
            </a:r>
          </a:p>
        </p:txBody>
      </p:sp>
      <p:sp>
        <p:nvSpPr>
          <p:cNvPr id="2" name="Content Placeholder 1">
            <a:extLst>
              <a:ext uri="{FF2B5EF4-FFF2-40B4-BE49-F238E27FC236}">
                <a16:creationId xmlns:a16="http://schemas.microsoft.com/office/drawing/2014/main" id="{2636742D-21A6-0A46-BCE8-95273ADAF2C3}"/>
              </a:ext>
            </a:extLst>
          </p:cNvPr>
          <p:cNvSpPr>
            <a:spLocks noGrp="1"/>
          </p:cNvSpPr>
          <p:nvPr>
            <p:ph sz="half" idx="2"/>
          </p:nvPr>
        </p:nvSpPr>
        <p:spPr>
          <a:xfrm>
            <a:off x="1600201" y="1966912"/>
            <a:ext cx="4422775" cy="3684588"/>
          </a:xfrm>
        </p:spPr>
        <p:txBody>
          <a:bodyPr/>
          <a:lstStyle/>
          <a:p>
            <a:pPr lvl="1"/>
            <a:r>
              <a:rPr lang="en-US" sz="1800" dirty="0"/>
              <a:t>Models are independent</a:t>
            </a:r>
          </a:p>
          <a:p>
            <a:pPr lvl="2"/>
            <a:r>
              <a:rPr lang="en-US" sz="1400" dirty="0"/>
              <a:t>Models can have their own resolution </a:t>
            </a:r>
          </a:p>
          <a:p>
            <a:pPr lvl="2"/>
            <a:r>
              <a:rPr lang="en-US" sz="1400" dirty="0"/>
              <a:t>Models can be developed separately</a:t>
            </a:r>
          </a:p>
          <a:p>
            <a:pPr lvl="2"/>
            <a:r>
              <a:rPr lang="en-US" sz="1400" dirty="0"/>
              <a:t>Models can run independently</a:t>
            </a:r>
          </a:p>
          <a:p>
            <a:pPr lvl="1"/>
            <a:r>
              <a:rPr lang="en-US" sz="1800" dirty="0"/>
              <a:t>Models can be tightly coupled at the matrix level</a:t>
            </a:r>
          </a:p>
          <a:p>
            <a:pPr lvl="1"/>
            <a:r>
              <a:rPr lang="en-US" sz="1800" dirty="0"/>
              <a:t>Input and output is standardized</a:t>
            </a:r>
          </a:p>
          <a:p>
            <a:pPr lvl="1"/>
            <a:r>
              <a:rPr lang="en-US" sz="1800" dirty="0"/>
              <a:t>Model / package approach is highly modular and extensible</a:t>
            </a:r>
          </a:p>
          <a:p>
            <a:pPr lvl="1"/>
            <a:r>
              <a:rPr lang="en-US" sz="1800" dirty="0"/>
              <a:t>Platform independent, can run on a supercomputer or a Raspberry Pi</a:t>
            </a:r>
          </a:p>
        </p:txBody>
      </p:sp>
      <p:sp>
        <p:nvSpPr>
          <p:cNvPr id="5" name="Text Placeholder 4">
            <a:extLst>
              <a:ext uri="{FF2B5EF4-FFF2-40B4-BE49-F238E27FC236}">
                <a16:creationId xmlns:a16="http://schemas.microsoft.com/office/drawing/2014/main" id="{F0CBF40F-F3C7-0847-8B42-0CEA11DD2322}"/>
              </a:ext>
            </a:extLst>
          </p:cNvPr>
          <p:cNvSpPr>
            <a:spLocks noGrp="1"/>
          </p:cNvSpPr>
          <p:nvPr>
            <p:ph type="body" sz="quarter" idx="3"/>
          </p:nvPr>
        </p:nvSpPr>
        <p:spPr>
          <a:xfrm>
            <a:off x="6153150" y="1143000"/>
            <a:ext cx="3887788" cy="823912"/>
          </a:xfrm>
        </p:spPr>
        <p:txBody>
          <a:bodyPr/>
          <a:lstStyle/>
          <a:p>
            <a:r>
              <a:rPr lang="en-US" dirty="0"/>
              <a:t>Disadvantages</a:t>
            </a:r>
          </a:p>
        </p:txBody>
      </p:sp>
      <p:sp>
        <p:nvSpPr>
          <p:cNvPr id="16" name="Content Placeholder 15">
            <a:extLst>
              <a:ext uri="{FF2B5EF4-FFF2-40B4-BE49-F238E27FC236}">
                <a16:creationId xmlns:a16="http://schemas.microsoft.com/office/drawing/2014/main" id="{47C788B9-AA81-9742-86EC-2D6BACF13FC8}"/>
              </a:ext>
            </a:extLst>
          </p:cNvPr>
          <p:cNvSpPr>
            <a:spLocks noGrp="1"/>
          </p:cNvSpPr>
          <p:nvPr>
            <p:ph sz="quarter" idx="4"/>
          </p:nvPr>
        </p:nvSpPr>
        <p:spPr>
          <a:xfrm>
            <a:off x="6153150" y="1966912"/>
            <a:ext cx="4286250" cy="3684588"/>
          </a:xfrm>
        </p:spPr>
        <p:txBody>
          <a:bodyPr/>
          <a:lstStyle/>
          <a:p>
            <a:pPr lvl="1"/>
            <a:r>
              <a:rPr lang="en-US" sz="1800" dirty="0"/>
              <a:t>Models must be programmed to work in the framework</a:t>
            </a:r>
          </a:p>
          <a:p>
            <a:pPr lvl="1"/>
            <a:r>
              <a:rPr lang="en-US" sz="1800" dirty="0"/>
              <a:t>Framework primarily tested for groundwater</a:t>
            </a:r>
          </a:p>
          <a:p>
            <a:pPr lvl="1"/>
            <a:r>
              <a:rPr lang="en-US" sz="1800" dirty="0"/>
              <a:t>Framework has been applied to models with an implicit formulation</a:t>
            </a:r>
          </a:p>
          <a:p>
            <a:pPr lvl="1"/>
            <a:r>
              <a:rPr lang="en-US" sz="1800" dirty="0"/>
              <a:t>Framework requires dedicated maintenance and support</a:t>
            </a:r>
          </a:p>
          <a:p>
            <a:pPr marL="0" indent="0">
              <a:buNone/>
            </a:pPr>
            <a:endParaRPr lang="en-US" sz="4000" dirty="0"/>
          </a:p>
        </p:txBody>
      </p:sp>
    </p:spTree>
    <p:extLst>
      <p:ext uri="{BB962C8B-B14F-4D97-AF65-F5344CB8AC3E}">
        <p14:creationId xmlns:p14="http://schemas.microsoft.com/office/powerpoint/2010/main" val="349282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6946902" y="3672643"/>
            <a:ext cx="2996566" cy="2602281"/>
          </a:xfrm>
          <a:prstGeom prst="rect">
            <a:avLst/>
          </a:prstGeom>
        </p:spPr>
      </p:pic>
      <p:pic>
        <p:nvPicPr>
          <p:cNvPr id="4" name="Picture 3"/>
          <p:cNvPicPr>
            <a:picLocks noChangeAspect="1"/>
          </p:cNvPicPr>
          <p:nvPr/>
        </p:nvPicPr>
        <p:blipFill>
          <a:blip r:embed="rId4"/>
          <a:stretch>
            <a:fillRect/>
          </a:stretch>
        </p:blipFill>
        <p:spPr>
          <a:xfrm>
            <a:off x="3505200" y="3352800"/>
            <a:ext cx="2952250" cy="3362828"/>
          </a:xfrm>
          <a:prstGeom prst="rect">
            <a:avLst/>
          </a:prstGeom>
        </p:spPr>
      </p:pic>
    </p:spTree>
    <p:extLst>
      <p:ext uri="{BB962C8B-B14F-4D97-AF65-F5344CB8AC3E}">
        <p14:creationId xmlns:p14="http://schemas.microsoft.com/office/powerpoint/2010/main" val="223514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4543562"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4495801" y="4191001"/>
            <a:ext cx="3473177" cy="1097295"/>
          </a:xfrm>
          <a:prstGeom prst="rect">
            <a:avLst/>
          </a:prstGeom>
        </p:spPr>
      </p:pic>
    </p:spTree>
    <p:extLst>
      <p:ext uri="{BB962C8B-B14F-4D97-AF65-F5344CB8AC3E}">
        <p14:creationId xmlns:p14="http://schemas.microsoft.com/office/powerpoint/2010/main" val="136204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1905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7086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581400" y="5149850"/>
            <a:ext cx="5473700" cy="1435100"/>
          </a:xfrm>
          <a:prstGeom prst="rect">
            <a:avLst/>
          </a:prstGeom>
          <a:solidFill>
            <a:schemeClr val="bg1"/>
          </a:solidFill>
        </p:spPr>
      </p:pic>
    </p:spTree>
    <p:extLst>
      <p:ext uri="{BB962C8B-B14F-4D97-AF65-F5344CB8AC3E}">
        <p14:creationId xmlns:p14="http://schemas.microsoft.com/office/powerpoint/2010/main" val="4076833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D4CA-D8D7-DA42-BABE-B9371CAD6FAB}"/>
              </a:ext>
            </a:extLst>
          </p:cNvPr>
          <p:cNvSpPr>
            <a:spLocks noGrp="1"/>
          </p:cNvSpPr>
          <p:nvPr>
            <p:ph type="title"/>
          </p:nvPr>
        </p:nvSpPr>
        <p:spPr/>
        <p:txBody>
          <a:bodyPr/>
          <a:lstStyle/>
          <a:p>
            <a:r>
              <a:rPr lang="en-US" dirty="0"/>
              <a:t>Iterative Model Solution (IMS6)</a:t>
            </a:r>
          </a:p>
        </p:txBody>
      </p:sp>
      <p:pic>
        <p:nvPicPr>
          <p:cNvPr id="4" name="Picture 4">
            <a:extLst>
              <a:ext uri="{FF2B5EF4-FFF2-40B4-BE49-F238E27FC236}">
                <a16:creationId xmlns:a16="http://schemas.microsoft.com/office/drawing/2014/main" id="{F1198142-B537-384B-A4D1-88A1499B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876" y="2025123"/>
            <a:ext cx="2923562" cy="2932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A2B1B41-6448-2A44-BB95-98D342CBB0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7272"/>
            <a:ext cx="4657725" cy="5647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342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9220200" y="685800"/>
            <a:ext cx="1809737" cy="5667768"/>
          </a:xfrm>
          <a:prstGeom prst="rect">
            <a:avLst/>
          </a:prstGeom>
        </p:spPr>
      </p:pic>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2" name="Title 1"/>
          <p:cNvSpPr>
            <a:spLocks noGrp="1"/>
          </p:cNvSpPr>
          <p:nvPr>
            <p:ph type="title"/>
          </p:nvPr>
        </p:nvSpPr>
        <p:spPr/>
        <p:txBody>
          <a:bodyPr/>
          <a:lstStyle/>
          <a:p>
            <a:r>
              <a:rPr lang="en-US" dirty="0"/>
              <a:t>MODFLOW 6 Framework Time Series</a:t>
            </a:r>
          </a:p>
        </p:txBody>
      </p:sp>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cxnSp>
        <p:nvCxnSpPr>
          <p:cNvPr id="12" name="Straight Connector 11"/>
          <p:cNvCxnSpPr>
            <a:cxnSpLocks/>
            <a:stCxn id="10" idx="3"/>
            <a:endCxn id="11" idx="1"/>
          </p:cNvCxnSpPr>
          <p:nvPr/>
        </p:nvCxnSpPr>
        <p:spPr bwMode="auto">
          <a:xfrm flipV="1">
            <a:off x="4018244" y="952500"/>
            <a:ext cx="6040156" cy="3528511"/>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9601199" y="3048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3098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Tree>
    <p:extLst>
      <p:ext uri="{BB962C8B-B14F-4D97-AF65-F5344CB8AC3E}">
        <p14:creationId xmlns:p14="http://schemas.microsoft.com/office/powerpoint/2010/main" val="332117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FloridaAnalog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397" y="239310"/>
            <a:ext cx="8072039" cy="6313890"/>
          </a:xfrm>
          <a:prstGeom prst="rect">
            <a:avLst/>
          </a:prstGeom>
        </p:spPr>
      </p:pic>
    </p:spTree>
    <p:extLst>
      <p:ext uri="{BB962C8B-B14F-4D97-AF65-F5344CB8AC3E}">
        <p14:creationId xmlns:p14="http://schemas.microsoft.com/office/powerpoint/2010/main" val="279013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1752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7467601" y="1676400"/>
            <a:ext cx="2862509" cy="3107652"/>
          </a:xfrm>
          <a:prstGeom prst="rect">
            <a:avLst/>
          </a:prstGeom>
        </p:spPr>
      </p:pic>
    </p:spTree>
    <p:extLst>
      <p:ext uri="{BB962C8B-B14F-4D97-AF65-F5344CB8AC3E}">
        <p14:creationId xmlns:p14="http://schemas.microsoft.com/office/powerpoint/2010/main" val="165759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92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74400" cy="1143000"/>
          </a:xfrm>
        </p:spPr>
        <p:txBody>
          <a:bodyPr/>
          <a:lstStyle/>
          <a:p>
            <a:r>
              <a:rPr lang="en-US" dirty="0"/>
              <a:t>Finite-Difference Equation</a:t>
            </a:r>
          </a:p>
        </p:txBody>
      </p:sp>
      <p:grpSp>
        <p:nvGrpSpPr>
          <p:cNvPr id="6" name="Group 5">
            <a:extLst>
              <a:ext uri="{FF2B5EF4-FFF2-40B4-BE49-F238E27FC236}">
                <a16:creationId xmlns:a16="http://schemas.microsoft.com/office/drawing/2014/main" id="{10E60B45-A26E-F04B-A97E-E8B4B533FFD7}"/>
              </a:ext>
            </a:extLst>
          </p:cNvPr>
          <p:cNvGrpSpPr/>
          <p:nvPr/>
        </p:nvGrpSpPr>
        <p:grpSpPr>
          <a:xfrm>
            <a:off x="2400300" y="2133600"/>
            <a:ext cx="7391400" cy="4038600"/>
            <a:chOff x="2362200" y="1752600"/>
            <a:chExt cx="7391400" cy="403860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graphicFrame>
          <p:nvGraphicFramePr>
            <p:cNvPr id="9" name="Object 26"/>
            <p:cNvGraphicFramePr>
              <a:graphicFrameLocks noChangeAspect="1"/>
            </p:cNvGraphicFramePr>
            <p:nvPr>
              <p:extLst>
                <p:ext uri="{D42A27DB-BD31-4B8C-83A1-F6EECF244321}">
                  <p14:modId xmlns:p14="http://schemas.microsoft.com/office/powerpoint/2010/main" val="2809722085"/>
                </p:ext>
              </p:extLst>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spid="_x0000_s1139" name="Equation" r:id="rId3" imgW="3187700" imgH="228600" progId="Equation.3">
                    <p:embed/>
                  </p:oleObj>
                </mc:Choice>
                <mc:Fallback>
                  <p:oleObj name="Equation" r:id="rId3" imgW="3187700" imgH="228600" progId="Equation.3">
                    <p:embed/>
                    <p:pic>
                      <p:nvPicPr>
                        <p:cNvPr id="9"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2" name="Object 29"/>
            <p:cNvGraphicFramePr>
              <a:graphicFrameLocks noChangeAspect="1"/>
            </p:cNvGraphicFramePr>
            <p:nvPr>
              <p:extLst>
                <p:ext uri="{D42A27DB-BD31-4B8C-83A1-F6EECF244321}">
                  <p14:modId xmlns:p14="http://schemas.microsoft.com/office/powerpoint/2010/main" val="368352813"/>
                </p:ext>
              </p:extLst>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spid="_x0000_s1140" name="Equation" r:id="rId6" imgW="3416300" imgH="228600" progId="Equation.3">
                    <p:embed/>
                  </p:oleObj>
                </mc:Choice>
                <mc:Fallback>
                  <p:oleObj name="Equation" r:id="rId6" imgW="3416300" imgH="228600" progId="Equation.3">
                    <p:embed/>
                    <p:pic>
                      <p:nvPicPr>
                        <p:cNvPr id="12"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1338738723"/>
                </p:ext>
              </p:extLst>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spid="_x0000_s1141" name="Equation" r:id="rId8" imgW="3543300" imgH="444500" progId="Equation.3">
                    <p:embed/>
                  </p:oleObj>
                </mc:Choice>
                <mc:Fallback>
                  <p:oleObj name="Equation" r:id="rId8" imgW="3543300" imgH="444500" progId="Equation.3">
                    <p:embed/>
                    <p:pic>
                      <p:nvPicPr>
                        <p:cNvPr id="1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9829800" y="152400"/>
            <a:ext cx="2215816" cy="1844342"/>
          </a:xfrm>
          <a:prstGeom prst="rect">
            <a:avLst/>
          </a:prstGeom>
        </p:spPr>
      </p:pic>
    </p:spTree>
    <p:extLst>
      <p:ext uri="{BB962C8B-B14F-4D97-AF65-F5344CB8AC3E}">
        <p14:creationId xmlns:p14="http://schemas.microsoft.com/office/powerpoint/2010/main" val="706593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2724338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3781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381247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9769" y="369739"/>
            <a:ext cx="8761042" cy="6031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380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5807" y="3527242"/>
            <a:ext cx="5516241" cy="26449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2166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486400" y="2209801"/>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6445694" y="1809690"/>
            <a:ext cx="2622107" cy="400110"/>
          </a:xfrm>
          <a:prstGeom prst="rect">
            <a:avLst/>
          </a:prstGeom>
          <a:noFill/>
        </p:spPr>
        <p:txBody>
          <a:bodyPr wrap="none" rtlCol="0">
            <a:spAutoFit/>
          </a:bodyPr>
          <a:lstStyle/>
          <a:p>
            <a:r>
              <a:rPr lang="en-US" sz="2000" dirty="0">
                <a:solidFill>
                  <a:schemeClr val="bg1"/>
                </a:solidFill>
              </a:rPr>
              <a:t>Simulation Name File</a:t>
            </a:r>
          </a:p>
        </p:txBody>
      </p:sp>
      <p:pic>
        <p:nvPicPr>
          <p:cNvPr id="27" name="Picture 2" descr="D:\users\langevin\ModelDevelopment\mfusg\presentations\2013_MODFLOW_Langevin\test_grids\structured\pp_lgr03.tif">
            <a:extLst>
              <a:ext uri="{FF2B5EF4-FFF2-40B4-BE49-F238E27FC236}">
                <a16:creationId xmlns:a16="http://schemas.microsoft.com/office/drawing/2014/main" id="{8670AD68-8033-1542-85A7-5CB8B6C26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152400"/>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38012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3346832" y="1076134"/>
            <a:ext cx="6254369" cy="5324666"/>
          </a:xfrm>
          <a:prstGeom prst="rect">
            <a:avLst/>
          </a:prstGeom>
        </p:spPr>
      </p:pic>
    </p:spTree>
    <p:extLst>
      <p:ext uri="{BB962C8B-B14F-4D97-AF65-F5344CB8AC3E}">
        <p14:creationId xmlns:p14="http://schemas.microsoft.com/office/powerpoint/2010/main" val="429056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56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3B5C56-CAF7-1B49-8788-3B9B393BE1BD}"/>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2" name="Picture 1">
            <a:extLst>
              <a:ext uri="{FF2B5EF4-FFF2-40B4-BE49-F238E27FC236}">
                <a16:creationId xmlns:a16="http://schemas.microsoft.com/office/drawing/2014/main" id="{F4A86263-3C1F-6B49-B6F5-7E1084A7C57E}"/>
              </a:ext>
            </a:extLst>
          </p:cNvPr>
          <p:cNvPicPr>
            <a:picLocks noChangeAspect="1"/>
          </p:cNvPicPr>
          <p:nvPr/>
        </p:nvPicPr>
        <p:blipFill>
          <a:blip r:embed="rId2"/>
          <a:stretch>
            <a:fillRect/>
          </a:stretch>
        </p:blipFill>
        <p:spPr>
          <a:xfrm>
            <a:off x="5943600" y="0"/>
            <a:ext cx="5689372" cy="6858000"/>
          </a:xfrm>
          <a:prstGeom prst="rect">
            <a:avLst/>
          </a:prstGeom>
        </p:spPr>
      </p:pic>
      <p:pic>
        <p:nvPicPr>
          <p:cNvPr id="3" name="Picture 2">
            <a:extLst>
              <a:ext uri="{FF2B5EF4-FFF2-40B4-BE49-F238E27FC236}">
                <a16:creationId xmlns:a16="http://schemas.microsoft.com/office/drawing/2014/main" id="{A3342813-BC41-FC40-931E-44EB94F2BAD4}"/>
              </a:ext>
            </a:extLst>
          </p:cNvPr>
          <p:cNvPicPr>
            <a:picLocks noChangeAspect="1"/>
          </p:cNvPicPr>
          <p:nvPr/>
        </p:nvPicPr>
        <p:blipFill>
          <a:blip r:embed="rId3"/>
          <a:stretch>
            <a:fillRect/>
          </a:stretch>
        </p:blipFill>
        <p:spPr>
          <a:xfrm>
            <a:off x="609600" y="584200"/>
            <a:ext cx="3454400" cy="5689600"/>
          </a:xfrm>
          <a:prstGeom prst="rect">
            <a:avLst/>
          </a:prstGeom>
        </p:spPr>
      </p:pic>
    </p:spTree>
    <p:extLst>
      <p:ext uri="{BB962C8B-B14F-4D97-AF65-F5344CB8AC3E}">
        <p14:creationId xmlns:p14="http://schemas.microsoft.com/office/powerpoint/2010/main" val="2984523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0796" y="3290697"/>
            <a:ext cx="2407901" cy="1805925"/>
          </a:xfrm>
          <a:prstGeom prst="rect">
            <a:avLst/>
          </a:prstGeom>
        </p:spPr>
      </p:pic>
      <p:pic>
        <p:nvPicPr>
          <p:cNvPr id="6" name="Picture 5"/>
          <p:cNvPicPr>
            <a:picLocks noChangeAspect="1"/>
          </p:cNvPicPr>
          <p:nvPr/>
        </p:nvPicPr>
        <p:blipFill>
          <a:blip r:embed="rId4"/>
          <a:stretch>
            <a:fillRect/>
          </a:stretch>
        </p:blipFill>
        <p:spPr>
          <a:xfrm>
            <a:off x="6383956" y="3348941"/>
            <a:ext cx="2711116" cy="1446797"/>
          </a:xfrm>
          <a:prstGeom prst="rect">
            <a:avLst/>
          </a:prstGeom>
        </p:spPr>
      </p:pic>
      <p:sp>
        <p:nvSpPr>
          <p:cNvPr id="7" name="Title 6">
            <a:extLst>
              <a:ext uri="{FF2B5EF4-FFF2-40B4-BE49-F238E27FC236}">
                <a16:creationId xmlns:a16="http://schemas.microsoft.com/office/drawing/2014/main" id="{11B2D867-39EA-244D-AD80-283269361EEC}"/>
              </a:ext>
            </a:extLst>
          </p:cNvPr>
          <p:cNvSpPr>
            <a:spLocks noGrp="1"/>
          </p:cNvSpPr>
          <p:nvPr>
            <p:ph type="title"/>
          </p:nvPr>
        </p:nvSpPr>
        <p:spPr/>
        <p:txBody>
          <a:bodyPr/>
          <a:lstStyle/>
          <a:p>
            <a:r>
              <a:rPr lang="en-US" dirty="0"/>
              <a:t>Representation of Anisotropy</a:t>
            </a:r>
          </a:p>
        </p:txBody>
      </p:sp>
    </p:spTree>
    <p:extLst>
      <p:ext uri="{BB962C8B-B14F-4D97-AF65-F5344CB8AC3E}">
        <p14:creationId xmlns:p14="http://schemas.microsoft.com/office/powerpoint/2010/main" val="3460024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3124200" y="3440669"/>
            <a:ext cx="5672668" cy="1901151"/>
          </a:xfrm>
          <a:prstGeom prst="rect">
            <a:avLst/>
          </a:prstGeom>
        </p:spPr>
      </p:pic>
      <p:sp>
        <p:nvSpPr>
          <p:cNvPr id="5" name="TextBox 4"/>
          <p:cNvSpPr txBox="1"/>
          <p:nvPr/>
        </p:nvSpPr>
        <p:spPr>
          <a:xfrm>
            <a:off x="7391401"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6796016"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5653016"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17928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3810001" y="2590800"/>
            <a:ext cx="5319085" cy="4086154"/>
          </a:xfrm>
          <a:prstGeom prst="rect">
            <a:avLst/>
          </a:prstGeom>
        </p:spPr>
      </p:pic>
    </p:spTree>
    <p:extLst>
      <p:ext uri="{BB962C8B-B14F-4D97-AF65-F5344CB8AC3E}">
        <p14:creationId xmlns:p14="http://schemas.microsoft.com/office/powerpoint/2010/main" val="80631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3028759" y="1419330"/>
            <a:ext cx="7612303" cy="5438670"/>
          </a:xfrm>
          <a:prstGeom prst="rect">
            <a:avLst/>
          </a:prstGeom>
        </p:spPr>
      </p:pic>
    </p:spTree>
    <p:extLst>
      <p:ext uri="{BB962C8B-B14F-4D97-AF65-F5344CB8AC3E}">
        <p14:creationId xmlns:p14="http://schemas.microsoft.com/office/powerpoint/2010/main" val="3996220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pPr lvl="1"/>
            <a:r>
              <a:rPr lang="en-US"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94362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19"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4821" name="Oval 1"/>
          <p:cNvSpPr>
            <a:spLocks noChangeArrowheads="1"/>
          </p:cNvSpPr>
          <p:nvPr/>
        </p:nvSpPr>
        <p:spPr bwMode="auto">
          <a:xfrm>
            <a:off x="3140075" y="3051176"/>
            <a:ext cx="1976438"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2255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3"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5845" name="Oval 1"/>
          <p:cNvSpPr>
            <a:spLocks noChangeArrowheads="1"/>
          </p:cNvSpPr>
          <p:nvPr/>
        </p:nvSpPr>
        <p:spPr bwMode="auto">
          <a:xfrm>
            <a:off x="5618163" y="3051176"/>
            <a:ext cx="1873250"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4603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06623-7C6A-414C-A0B6-2F1EBC5D3B21}"/>
              </a:ext>
            </a:extLst>
          </p:cNvPr>
          <p:cNvPicPr>
            <a:picLocks noChangeAspect="1"/>
          </p:cNvPicPr>
          <p:nvPr/>
        </p:nvPicPr>
        <p:blipFill>
          <a:blip r:embed="rId3"/>
          <a:stretch>
            <a:fillRect/>
          </a:stretch>
        </p:blipFill>
        <p:spPr>
          <a:xfrm>
            <a:off x="1524000" y="2557"/>
            <a:ext cx="9144000" cy="6852886"/>
          </a:xfrm>
          <a:prstGeom prst="rect">
            <a:avLst/>
          </a:prstGeom>
        </p:spPr>
      </p:pic>
    </p:spTree>
    <p:extLst>
      <p:ext uri="{BB962C8B-B14F-4D97-AF65-F5344CB8AC3E}">
        <p14:creationId xmlns:p14="http://schemas.microsoft.com/office/powerpoint/2010/main" val="1334709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7"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6869" name="Oval 1"/>
          <p:cNvSpPr>
            <a:spLocks noChangeArrowheads="1"/>
          </p:cNvSpPr>
          <p:nvPr/>
        </p:nvSpPr>
        <p:spPr bwMode="auto">
          <a:xfrm>
            <a:off x="8008938" y="3051176"/>
            <a:ext cx="1928812"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1306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a:p>
            <a:pPr>
              <a:defRPr/>
            </a:pPr>
            <a:r>
              <a:rPr lang="en-US" dirty="0">
                <a:solidFill>
                  <a:schemeClr val="accent5">
                    <a:lumMod val="90000"/>
                  </a:schemeClr>
                </a:solidFill>
              </a:rPr>
              <a:t>Larger stencil</a:t>
            </a:r>
            <a:r>
              <a:rPr lang="en-US" dirty="0"/>
              <a:t> than in standard conductance-based MODFLOW formulation</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1441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XT3D performance</a:t>
            </a:r>
          </a:p>
        </p:txBody>
      </p:sp>
      <p:sp>
        <p:nvSpPr>
          <p:cNvPr id="41987" name="Content Placeholder 2"/>
          <p:cNvSpPr>
            <a:spLocks noGrp="1"/>
          </p:cNvSpPr>
          <p:nvPr>
            <p:ph idx="1"/>
          </p:nvPr>
        </p:nvSpPr>
        <p:spPr/>
        <p:txBody>
          <a:bodyPr/>
          <a:lstStyle/>
          <a:p>
            <a:r>
              <a:rPr lang="en-US" altLang="en-US" dirty="0"/>
              <a:t>Longer run times than standard MODFLOW formulation</a:t>
            </a:r>
          </a:p>
          <a:p>
            <a:r>
              <a:rPr lang="en-US" altLang="en-US" dirty="0"/>
              <a:t>Requires more memory than standard MODFLOW formulation</a:t>
            </a:r>
          </a:p>
          <a:p>
            <a:r>
              <a:rPr lang="en-US" altLang="en-US" dirty="0"/>
              <a:t>“RHS” </a:t>
            </a:r>
            <a:r>
              <a:rPr lang="en-US" altLang="en-US" dirty="0" err="1"/>
              <a:t>suboption</a:t>
            </a:r>
            <a:r>
              <a:rPr lang="en-US" altLang="en-US" dirty="0"/>
              <a:t> makes memory requirement </a:t>
            </a:r>
            <a:r>
              <a:rPr lang="en-US" altLang="en-US" dirty="0">
                <a:sym typeface="Wingdings" pitchFamily="2" charset="2"/>
              </a:rPr>
              <a:t>comparable to default formulation (same stencil)</a:t>
            </a:r>
            <a:endParaRPr lang="en-US" altLang="en-US" dirty="0"/>
          </a:p>
        </p:txBody>
      </p:sp>
    </p:spTree>
    <p:extLst>
      <p:ext uri="{BB962C8B-B14F-4D97-AF65-F5344CB8AC3E}">
        <p14:creationId xmlns:p14="http://schemas.microsoft.com/office/powerpoint/2010/main" val="1348683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Newton-Raphson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5386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Formulation Issues</a:t>
            </a:r>
          </a:p>
        </p:txBody>
      </p:sp>
      <p:sp>
        <p:nvSpPr>
          <p:cNvPr id="3" name="Content Placeholder 2"/>
          <p:cNvSpPr>
            <a:spLocks noGrp="1"/>
          </p:cNvSpPr>
          <p:nvPr>
            <p:ph idx="1"/>
          </p:nvPr>
        </p:nvSpPr>
        <p:spPr>
          <a:xfrm>
            <a:off x="609602" y="1258492"/>
            <a:ext cx="10968567" cy="4336229"/>
          </a:xfrm>
        </p:spPr>
        <p:txBody>
          <a:bodyPr/>
          <a:lstStyle/>
          <a:p>
            <a:pPr>
              <a:spcBef>
                <a:spcPts val="1600"/>
              </a:spcBef>
              <a:defRPr/>
            </a:pPr>
            <a:r>
              <a:rPr lang="en-US" sz="2600" dirty="0"/>
              <a:t>Originally developed for groundwater flow problems with standard boundary conditions to solve linear (confined) to well-behaved non-linear (unconfined) problems. </a:t>
            </a:r>
          </a:p>
          <a:p>
            <a:pPr>
              <a:spcBef>
                <a:spcPts val="1600"/>
              </a:spcBef>
              <a:defRPr/>
            </a:pPr>
            <a:r>
              <a:rPr lang="en-US" sz="2600" dirty="0"/>
              <a:t>Empirical wetting and drying approach added by McDonald and others (1992) to allow cell conversion to simulate more difficult unconfined problems.</a:t>
            </a:r>
          </a:p>
          <a:p>
            <a:pPr>
              <a:spcBef>
                <a:spcPts val="1600"/>
              </a:spcBef>
              <a:defRPr/>
            </a:pPr>
            <a:r>
              <a:rPr lang="en-US" sz="2600" dirty="0"/>
              <a:t>Three-dimensional unconfined applications and head-dependent stress packages can create additional nonlinearities. </a:t>
            </a:r>
          </a:p>
          <a:p>
            <a:pPr>
              <a:spcBef>
                <a:spcPts val="1600"/>
              </a:spcBef>
              <a:defRPr/>
            </a:pPr>
            <a:endParaRPr lang="en-US" sz="2600" dirty="0"/>
          </a:p>
        </p:txBody>
      </p:sp>
    </p:spTree>
    <p:extLst>
      <p:ext uri="{BB962C8B-B14F-4D97-AF65-F5344CB8AC3E}">
        <p14:creationId xmlns:p14="http://schemas.microsoft.com/office/powerpoint/2010/main" val="1096330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4038600" y="3313836"/>
            <a:ext cx="3962400" cy="2248764"/>
            <a:chOff x="2514600" y="4533036"/>
            <a:chExt cx="3962400" cy="2248764"/>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46221"/>
            </a:xfrm>
            <a:prstGeom prst="rect">
              <a:avLst/>
            </a:prstGeom>
            <a:noFill/>
          </p:spPr>
          <p:txBody>
            <a:bodyPr wrap="square" rtlCol="0">
              <a:spAutoFit/>
            </a:bodyPr>
            <a:lstStyle/>
            <a:p>
              <a:r>
                <a:rPr lang="en-US" sz="100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100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819731" y="1066800"/>
            <a:ext cx="6914241" cy="2171700"/>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819731" y="5694362"/>
            <a:ext cx="8552540" cy="477838"/>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627287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Conductance transitions from head-dependent to constant</a:t>
            </a:r>
            <a:endParaRPr lang="en-US" sz="2400" dirty="0">
              <a:solidFill>
                <a:srgbClr val="FFFFFF"/>
              </a:solidFill>
              <a:latin typeface="+mn-lt"/>
              <a:cs typeface="Times New Roman" panose="02020603050405020304" pitchFamily="18" charset="0"/>
            </a:endParaRPr>
          </a:p>
        </p:txBody>
      </p:sp>
      <p:sp>
        <p:nvSpPr>
          <p:cNvPr id="12292" name="Shape 343"/>
          <p:cNvSpPr txBox="1">
            <a:spLocks noChangeArrowheads="1"/>
          </p:cNvSpPr>
          <p:nvPr/>
        </p:nvSpPr>
        <p:spPr bwMode="auto">
          <a:xfrm>
            <a:off x="2781300" y="4865688"/>
            <a:ext cx="66294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grpSp>
        <p:nvGrpSpPr>
          <p:cNvPr id="12" name="Group 11"/>
          <p:cNvGrpSpPr/>
          <p:nvPr/>
        </p:nvGrpSpPr>
        <p:grpSpPr>
          <a:xfrm>
            <a:off x="2362201" y="2015067"/>
            <a:ext cx="5293507" cy="287020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a:t>
              </a:r>
            </a:p>
            <a:p>
              <a:pPr>
                <a:buSzPct val="25000"/>
              </a:pPr>
              <a:r>
                <a:rPr lang="en-US" sz="2500"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7343876" y="1981200"/>
            <a:ext cx="2908300" cy="546100"/>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7230257" y="2719389"/>
            <a:ext cx="850900" cy="673629"/>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2093786" y="2812332"/>
            <a:ext cx="1078026" cy="510644"/>
          </a:xfrm>
          <a:prstGeom prst="rect">
            <a:avLst/>
          </a:prstGeom>
        </p:spPr>
      </p:pic>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5105400" y="4944006"/>
            <a:ext cx="781382" cy="618594"/>
          </a:xfrm>
          <a:prstGeom prst="rect">
            <a:avLst/>
          </a:prstGeom>
        </p:spPr>
      </p:pic>
    </p:spTree>
    <p:extLst>
      <p:ext uri="{BB962C8B-B14F-4D97-AF65-F5344CB8AC3E}">
        <p14:creationId xmlns:p14="http://schemas.microsoft.com/office/powerpoint/2010/main" val="3785583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2400300" y="5558136"/>
            <a:ext cx="7391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2400300" y="1143000"/>
            <a:ext cx="7391400" cy="42672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645971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828800" y="4724401"/>
            <a:ext cx="8610600" cy="124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3686175" y="1323976"/>
            <a:ext cx="4819650" cy="1471613"/>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936750" y="3124200"/>
            <a:ext cx="8318500" cy="1295400"/>
          </a:xfrm>
          <a:prstGeom prst="rect">
            <a:avLst/>
          </a:prstGeom>
        </p:spPr>
      </p:pic>
    </p:spTree>
    <p:extLst>
      <p:ext uri="{BB962C8B-B14F-4D97-AF65-F5344CB8AC3E}">
        <p14:creationId xmlns:p14="http://schemas.microsoft.com/office/powerpoint/2010/main" val="415553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CFD5F-2DA2-2743-8C0B-DBED63F2B80F}"/>
              </a:ext>
            </a:extLst>
          </p:cNvPr>
          <p:cNvPicPr>
            <a:picLocks noChangeAspect="1"/>
          </p:cNvPicPr>
          <p:nvPr/>
        </p:nvPicPr>
        <p:blipFill>
          <a:blip r:embed="rId2"/>
          <a:stretch>
            <a:fillRect/>
          </a:stretch>
        </p:blipFill>
        <p:spPr>
          <a:xfrm>
            <a:off x="3448674" y="0"/>
            <a:ext cx="5294652" cy="6858000"/>
          </a:xfrm>
          <a:prstGeom prst="rect">
            <a:avLst/>
          </a:prstGeom>
        </p:spPr>
      </p:pic>
      <p:sp>
        <p:nvSpPr>
          <p:cNvPr id="3" name="Rectangle 2">
            <a:extLst>
              <a:ext uri="{FF2B5EF4-FFF2-40B4-BE49-F238E27FC236}">
                <a16:creationId xmlns:a16="http://schemas.microsoft.com/office/drawing/2014/main" id="{E804DAD9-77C9-D64E-990A-9C3B8BCDE285}"/>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Tree>
    <p:extLst>
      <p:ext uri="{BB962C8B-B14F-4D97-AF65-F5344CB8AC3E}">
        <p14:creationId xmlns:p14="http://schemas.microsoft.com/office/powerpoint/2010/main" val="911964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hape 333"/>
          <p:cNvSpPr txBox="1">
            <a:spLocks noChangeArrowheads="1"/>
          </p:cNvSpPr>
          <p:nvPr/>
        </p:nvSpPr>
        <p:spPr bwMode="auto">
          <a:xfrm>
            <a:off x="1860551" y="4727448"/>
            <a:ext cx="8443913"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3681984" y="1371600"/>
            <a:ext cx="4819650" cy="1423988"/>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endParaRPr lang="en-US" sz="1800" i="1" baseline="-25000" dirty="0">
                  <a:solidFill>
                    <a:srgbClr val="000000"/>
                  </a:solidFill>
                  <a:latin typeface="Times New Roman" charset="0"/>
                  <a:cs typeface="Times New Roman" charset="0"/>
                  <a:sym typeface="Times New Roman" charset="0"/>
                </a:endParaRP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2171700" y="3127248"/>
            <a:ext cx="7848600" cy="1295400"/>
          </a:xfrm>
          <a:prstGeom prst="rect">
            <a:avLst/>
          </a:prstGeom>
        </p:spPr>
      </p:pic>
      <p:sp>
        <p:nvSpPr>
          <p:cNvPr id="21" name="Title 1">
            <a:extLst>
              <a:ext uri="{FF2B5EF4-FFF2-40B4-BE49-F238E27FC236}">
                <a16:creationId xmlns:a16="http://schemas.microsoft.com/office/drawing/2014/main" id="{54BEEE52-6618-C045-980D-FD86DD0200FF}"/>
              </a:ext>
            </a:extLst>
          </p:cNvPr>
          <p:cNvSpPr>
            <a:spLocks noGrp="1"/>
          </p:cNvSpPr>
          <p:nvPr>
            <p:ph type="title"/>
          </p:nvPr>
        </p:nvSpPr>
        <p:spPr>
          <a:xfrm>
            <a:off x="508000" y="152400"/>
            <a:ext cx="11074400" cy="1143000"/>
          </a:xfrm>
        </p:spPr>
        <p:txBody>
          <a:bodyPr/>
          <a:lstStyle/>
          <a:p>
            <a:pPr>
              <a:defRPr/>
            </a:pPr>
            <a:r>
              <a:rPr lang="en-US" dirty="0"/>
              <a:t>Newton-Raphson Formulation</a:t>
            </a:r>
          </a:p>
        </p:txBody>
      </p:sp>
    </p:spTree>
    <p:extLst>
      <p:ext uri="{BB962C8B-B14F-4D97-AF65-F5344CB8AC3E}">
        <p14:creationId xmlns:p14="http://schemas.microsoft.com/office/powerpoint/2010/main" val="2254618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Since cells remain active, simulated heads can be less than the cell bottom.</a:t>
            </a:r>
            <a:endParaRPr lang="en-US" sz="2400" dirty="0">
              <a:solidFill>
                <a:srgbClr val="FFFFFF"/>
              </a:solidFill>
              <a:latin typeface="+mn-lt"/>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2057400" y="2057400"/>
            <a:ext cx="8077200" cy="41148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1880906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2057400" y="2985970"/>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993900"/>
            <a:ext cx="5664200" cy="596900"/>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Under-relaxation for Newton Solutions</a:t>
            </a:r>
            <a:endParaRPr lang="en-US" sz="2400" dirty="0">
              <a:solidFill>
                <a:srgbClr val="FFFFFF"/>
              </a:solidFill>
              <a:latin typeface="+mn-lt"/>
              <a:cs typeface="Times New Roman" panose="02020603050405020304" pitchFamily="18" charset="0"/>
            </a:endParaRPr>
          </a:p>
        </p:txBody>
      </p:sp>
    </p:spTree>
    <p:extLst>
      <p:ext uri="{BB962C8B-B14F-4D97-AF65-F5344CB8AC3E}">
        <p14:creationId xmlns:p14="http://schemas.microsoft.com/office/powerpoint/2010/main" val="363379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609600" y="1255776"/>
            <a:ext cx="10972800" cy="4219275"/>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1280841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609602" y="1258491"/>
            <a:ext cx="10968567" cy="4900487"/>
          </a:xfrm>
        </p:spPr>
        <p:txBody>
          <a:bodyPr/>
          <a:lstStyle/>
          <a:p>
            <a:pPr marL="0" indent="0">
              <a:spcBef>
                <a:spcPts val="800"/>
              </a:spcBef>
              <a:buNone/>
              <a:defRPr/>
            </a:pPr>
            <a:r>
              <a:rPr lang="en-US" sz="3200" dirty="0">
                <a:cs typeface="+mn-cs"/>
              </a:rPr>
              <a:t>Nonlinear methods</a:t>
            </a:r>
          </a:p>
          <a:p>
            <a:pPr>
              <a:spcBef>
                <a:spcPts val="800"/>
              </a:spcBef>
              <a:defRPr/>
            </a:pPr>
            <a:r>
              <a:rPr lang="en-US" sz="3200" dirty="0">
                <a:cs typeface="+mn-cs"/>
              </a:rPr>
              <a:t>Backtracking</a:t>
            </a:r>
          </a:p>
          <a:p>
            <a:pPr>
              <a:spcBef>
                <a:spcPts val="800"/>
              </a:spcBef>
              <a:defRPr/>
            </a:pPr>
            <a:r>
              <a:rPr lang="en-US" sz="3200" dirty="0">
                <a:cs typeface="+mn-cs"/>
              </a:rPr>
              <a:t>Under-relaxation Methods</a:t>
            </a:r>
          </a:p>
          <a:p>
            <a:pPr lvl="1">
              <a:spcBef>
                <a:spcPts val="800"/>
              </a:spcBef>
              <a:defRPr/>
            </a:pPr>
            <a:r>
              <a:rPr lang="en-US" sz="2667" dirty="0"/>
              <a:t>Simple (equivalent to MODFLOW-2005 PCG package under-relaxation)</a:t>
            </a:r>
          </a:p>
          <a:p>
            <a:pPr lvl="1">
              <a:spcBef>
                <a:spcPts val="800"/>
              </a:spcBef>
              <a:defRPr/>
            </a:pPr>
            <a:r>
              <a:rPr lang="en-US" sz="2667" dirty="0"/>
              <a:t>Cooley</a:t>
            </a:r>
          </a:p>
          <a:p>
            <a:pPr lvl="1">
              <a:spcBef>
                <a:spcPts val="800"/>
              </a:spcBef>
              <a:defRPr/>
            </a:pPr>
            <a:r>
              <a:rPr lang="en-US" sz="2667" dirty="0"/>
              <a:t>Delta-Bar-Delta</a:t>
            </a:r>
          </a:p>
          <a:p>
            <a:pPr>
              <a:spcBef>
                <a:spcPts val="800"/>
              </a:spcBef>
              <a:defRPr/>
            </a:pPr>
            <a:r>
              <a:rPr lang="en-US" sz="3200" dirty="0"/>
              <a:t>Pseudo-Transient Continuation for steady-state Newton-</a:t>
            </a:r>
            <a:r>
              <a:rPr lang="en-US" sz="3200" dirty="0" err="1"/>
              <a:t>Raphson</a:t>
            </a:r>
            <a:r>
              <a:rPr lang="en-US" sz="3200" dirty="0"/>
              <a:t> problems</a:t>
            </a:r>
          </a:p>
        </p:txBody>
      </p:sp>
    </p:spTree>
    <p:extLst>
      <p:ext uri="{BB962C8B-B14F-4D97-AF65-F5344CB8AC3E}">
        <p14:creationId xmlns:p14="http://schemas.microsoft.com/office/powerpoint/2010/main" val="3083046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644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1EDE106-DAA1-D94B-B932-B8CD768617C5}"/>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5" name="Title 4">
            <a:extLst>
              <a:ext uri="{FF2B5EF4-FFF2-40B4-BE49-F238E27FC236}">
                <a16:creationId xmlns:a16="http://schemas.microsoft.com/office/drawing/2014/main" id="{42B96F9B-FBBE-9146-B00D-6D4343CDD0ED}"/>
              </a:ext>
            </a:extLst>
          </p:cNvPr>
          <p:cNvSpPr>
            <a:spLocks noGrp="1"/>
          </p:cNvSpPr>
          <p:nvPr>
            <p:ph type="title"/>
          </p:nvPr>
        </p:nvSpPr>
        <p:spPr/>
        <p:txBody>
          <a:bodyPr/>
          <a:lstStyle/>
          <a:p>
            <a:r>
              <a:rPr lang="en-US" dirty="0"/>
              <a:t>MODFLOW Philosophy</a:t>
            </a:r>
          </a:p>
        </p:txBody>
      </p:sp>
    </p:spTree>
    <p:extLst>
      <p:ext uri="{BB962C8B-B14F-4D97-AF65-F5344CB8AC3E}">
        <p14:creationId xmlns:p14="http://schemas.microsoft.com/office/powerpoint/2010/main" val="1704707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612F1-3AD9-0B42-B0B2-218B213834CE}"/>
              </a:ext>
            </a:extLst>
          </p:cNvPr>
          <p:cNvSpPr>
            <a:spLocks noGrp="1"/>
          </p:cNvSpPr>
          <p:nvPr>
            <p:ph type="title"/>
          </p:nvPr>
        </p:nvSpPr>
        <p:spPr/>
        <p:txBody>
          <a:bodyPr/>
          <a:lstStyle/>
          <a:p>
            <a:r>
              <a:rPr lang="en-US" dirty="0"/>
              <a:t>Skeletal Storage, Compaction and Subsidence (</a:t>
            </a:r>
            <a:r>
              <a:rPr lang="en-US" dirty="0" err="1"/>
              <a:t>Csub</a:t>
            </a:r>
            <a:r>
              <a:rPr lang="en-US" dirty="0"/>
              <a:t>) Package</a:t>
            </a:r>
          </a:p>
        </p:txBody>
      </p:sp>
      <p:sp>
        <p:nvSpPr>
          <p:cNvPr id="5" name="Text Placeholder 4">
            <a:extLst>
              <a:ext uri="{FF2B5EF4-FFF2-40B4-BE49-F238E27FC236}">
                <a16:creationId xmlns:a16="http://schemas.microsoft.com/office/drawing/2014/main" id="{18D387FB-FE38-5C4F-9C5B-F0DAA1194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807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509950" y="1491905"/>
            <a:ext cx="11211653" cy="4405513"/>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3033117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732284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3511296" y="1405043"/>
            <a:ext cx="5169408" cy="1220364"/>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4093030" y="5148083"/>
            <a:ext cx="4005943" cy="9144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804263" y="2658143"/>
            <a:ext cx="3970959" cy="913199"/>
          </a:xfrm>
          <a:prstGeom prst="rect">
            <a:avLst/>
          </a:prstGeom>
          <a:noFill/>
        </p:spPr>
        <p:txBody>
          <a:bodyPr wrap="none" rtlCol="0">
            <a:spAutoFit/>
          </a:bodyPr>
          <a:lstStyle/>
          <a:p>
            <a:r>
              <a:rPr lang="en-US" sz="2667" dirty="0">
                <a:solidFill>
                  <a:srgbClr val="FFFF00"/>
                </a:solidFill>
              </a:rPr>
              <a:t>Assuming compaction is </a:t>
            </a:r>
            <a:br>
              <a:rPr lang="en-US" sz="2667" dirty="0">
                <a:solidFill>
                  <a:srgbClr val="FFFF00"/>
                </a:solidFill>
              </a:rPr>
            </a:br>
            <a:r>
              <a:rPr lang="en-US" sz="2667"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804263" y="4581865"/>
            <a:ext cx="1117614" cy="502766"/>
          </a:xfrm>
          <a:prstGeom prst="rect">
            <a:avLst/>
          </a:prstGeom>
          <a:noFill/>
        </p:spPr>
        <p:txBody>
          <a:bodyPr wrap="none" rtlCol="0">
            <a:spAutoFit/>
          </a:bodyPr>
          <a:lstStyle/>
          <a:p>
            <a:r>
              <a:rPr lang="en-US" sz="2667"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4916906" y="3634728"/>
            <a:ext cx="2358189" cy="9144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3521629" y="1425707"/>
            <a:ext cx="2794459" cy="507368"/>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Tree>
    <p:extLst>
      <p:ext uri="{BB962C8B-B14F-4D97-AF65-F5344CB8AC3E}">
        <p14:creationId xmlns:p14="http://schemas.microsoft.com/office/powerpoint/2010/main" val="1143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grpSp>
        <p:nvGrpSpPr>
          <p:cNvPr id="5" name="Group 4">
            <a:extLst>
              <a:ext uri="{FF2B5EF4-FFF2-40B4-BE49-F238E27FC236}">
                <a16:creationId xmlns:a16="http://schemas.microsoft.com/office/drawing/2014/main" id="{F0335337-5D6A-7F47-95AD-276A6F98E31E}"/>
              </a:ext>
            </a:extLst>
          </p:cNvPr>
          <p:cNvGrpSpPr/>
          <p:nvPr/>
        </p:nvGrpSpPr>
        <p:grpSpPr>
          <a:xfrm>
            <a:off x="1080390" y="1266506"/>
            <a:ext cx="10031223" cy="526684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1497843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609602" y="503561"/>
            <a:ext cx="10968567" cy="762944"/>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707146" y="1461886"/>
            <a:ext cx="10777708" cy="4581676"/>
          </a:xfrm>
          <a:prstGeom prst="rect">
            <a:avLst/>
          </a:prstGeom>
        </p:spPr>
      </p:pic>
    </p:spTree>
    <p:extLst>
      <p:ext uri="{BB962C8B-B14F-4D97-AF65-F5344CB8AC3E}">
        <p14:creationId xmlns:p14="http://schemas.microsoft.com/office/powerpoint/2010/main" val="293798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605368" y="1401363"/>
            <a:ext cx="10972800" cy="5105671"/>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2042220" y="5138776"/>
            <a:ext cx="8107561" cy="1199909"/>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286380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A6FA-DC87-C94B-8294-8D2B6C26115B}"/>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3" name="Picture 2">
            <a:extLst>
              <a:ext uri="{FF2B5EF4-FFF2-40B4-BE49-F238E27FC236}">
                <a16:creationId xmlns:a16="http://schemas.microsoft.com/office/drawing/2014/main" id="{D927EF89-363D-9D4A-AAF8-535C177163D0}"/>
              </a:ext>
            </a:extLst>
          </p:cNvPr>
          <p:cNvPicPr>
            <a:picLocks noChangeAspect="1"/>
          </p:cNvPicPr>
          <p:nvPr/>
        </p:nvPicPr>
        <p:blipFill>
          <a:blip r:embed="rId3"/>
          <a:stretch>
            <a:fillRect/>
          </a:stretch>
        </p:blipFill>
        <p:spPr>
          <a:xfrm>
            <a:off x="-34344" y="0"/>
            <a:ext cx="6223000" cy="3200400"/>
          </a:xfrm>
          <a:prstGeom prst="rect">
            <a:avLst/>
          </a:prstGeom>
          <a:solidFill>
            <a:schemeClr val="bg1"/>
          </a:solidFill>
        </p:spPr>
      </p:pic>
      <p:pic>
        <p:nvPicPr>
          <p:cNvPr id="15" name="Picture 14">
            <a:extLst>
              <a:ext uri="{FF2B5EF4-FFF2-40B4-BE49-F238E27FC236}">
                <a16:creationId xmlns:a16="http://schemas.microsoft.com/office/drawing/2014/main" id="{6AA04C65-BA8F-1B46-9F00-C2CC0DA4DD23}"/>
              </a:ext>
            </a:extLst>
          </p:cNvPr>
          <p:cNvPicPr>
            <a:picLocks noChangeAspect="1"/>
          </p:cNvPicPr>
          <p:nvPr/>
        </p:nvPicPr>
        <p:blipFill>
          <a:blip r:embed="rId4"/>
          <a:stretch>
            <a:fillRect/>
          </a:stretch>
        </p:blipFill>
        <p:spPr>
          <a:xfrm>
            <a:off x="746706" y="3191207"/>
            <a:ext cx="4660900" cy="3657600"/>
          </a:xfrm>
          <a:prstGeom prst="rect">
            <a:avLst/>
          </a:prstGeom>
          <a:solidFill>
            <a:schemeClr val="bg1"/>
          </a:solidFill>
        </p:spPr>
      </p:pic>
      <p:sp>
        <p:nvSpPr>
          <p:cNvPr id="7" name="Content Placeholder 2">
            <a:extLst>
              <a:ext uri="{FF2B5EF4-FFF2-40B4-BE49-F238E27FC236}">
                <a16:creationId xmlns:a16="http://schemas.microsoft.com/office/drawing/2014/main" id="{CA8ADD70-F59B-E242-9CB1-7130A664F942}"/>
              </a:ext>
            </a:extLst>
          </p:cNvPr>
          <p:cNvSpPr txBox="1">
            <a:spLocks/>
          </p:cNvSpPr>
          <p:nvPr/>
        </p:nvSpPr>
        <p:spPr>
          <a:xfrm>
            <a:off x="6248400" y="371878"/>
            <a:ext cx="5943600" cy="6114245"/>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306910" indent="-306910">
              <a:spcAft>
                <a:spcPts val="800"/>
              </a:spcAft>
              <a:buFont typeface="Arial" panose="020B0604020202020204" pitchFamily="34" charset="0"/>
              <a:buChar char="•"/>
            </a:pPr>
            <a:r>
              <a:rPr lang="en-US" sz="1800" dirty="0"/>
              <a:t>One-dimensional column problem simulating extensometer observations</a:t>
            </a:r>
          </a:p>
          <a:p>
            <a:pPr marL="306910" indent="-306910">
              <a:spcAft>
                <a:spcPts val="800"/>
              </a:spcAft>
              <a:buFont typeface="Arial" panose="020B0604020202020204" pitchFamily="34" charset="0"/>
              <a:buChar char="•"/>
            </a:pPr>
            <a:r>
              <a:rPr lang="en-US" sz="1800" dirty="0"/>
              <a:t>Sneed (2008) model used head-based formulation (SUB package)</a:t>
            </a:r>
          </a:p>
          <a:p>
            <a:pPr marL="306910" indent="-306910">
              <a:spcAft>
                <a:spcPts val="800"/>
              </a:spcAft>
              <a:buFont typeface="Arial" panose="020B0604020202020204" pitchFamily="34" charset="0"/>
              <a:buChar char="•"/>
            </a:pPr>
            <a:r>
              <a:rPr lang="en-US" sz="1800" dirty="0"/>
              <a:t>Combination of no-delay and delay interbeds</a:t>
            </a:r>
          </a:p>
          <a:p>
            <a:pPr marL="306910" indent="-306910">
              <a:spcAft>
                <a:spcPts val="800"/>
              </a:spcAft>
              <a:buFont typeface="Arial" panose="020B0604020202020204" pitchFamily="34" charset="0"/>
              <a:buChar char="•"/>
            </a:pPr>
            <a:r>
              <a:rPr lang="en-US" sz="1800" dirty="0"/>
              <a:t>Elastic compressibility of coarse-grained materials and water compressibility simulated</a:t>
            </a:r>
          </a:p>
          <a:p>
            <a:pPr marL="306910" indent="-306910">
              <a:spcAft>
                <a:spcPts val="800"/>
              </a:spcAft>
              <a:buFont typeface="Arial" panose="020B0604020202020204" pitchFamily="34" charset="0"/>
              <a:buChar char="•"/>
            </a:pPr>
            <a:r>
              <a:rPr lang="en-US" sz="1800" dirty="0"/>
              <a:t>Specified water-levels used to simulate historic water-level changes</a:t>
            </a:r>
          </a:p>
          <a:p>
            <a:pPr marL="306910" indent="-306910">
              <a:spcAft>
                <a:spcPts val="800"/>
              </a:spcAft>
              <a:buFont typeface="Arial" panose="020B0604020202020204" pitchFamily="34" charset="0"/>
              <a:buChar char="•"/>
            </a:pPr>
            <a:r>
              <a:rPr lang="en-US" sz="1800" dirty="0"/>
              <a:t>Calibrated using PEST++</a:t>
            </a:r>
          </a:p>
          <a:p>
            <a:pPr marL="914377" lvl="1" indent="-304792">
              <a:spcAft>
                <a:spcPts val="800"/>
              </a:spcAft>
              <a:buFont typeface="Arial" panose="020B0604020202020204" pitchFamily="34" charset="0"/>
              <a:buChar char="•"/>
            </a:pPr>
            <a:r>
              <a:rPr lang="en-US" sz="1800" dirty="0"/>
              <a:t>Calibrated to simulated compaction from head-based results</a:t>
            </a:r>
          </a:p>
          <a:p>
            <a:pPr marL="914377" lvl="1" indent="-304792">
              <a:spcAft>
                <a:spcPts val="800"/>
              </a:spcAft>
              <a:buFont typeface="Arial" panose="020B0604020202020204" pitchFamily="34" charset="0"/>
              <a:buChar char="•"/>
            </a:pPr>
            <a:r>
              <a:rPr lang="en-US" sz="1800" dirty="0"/>
              <a:t>Calibrated inelastic specific storage with tied elastic specific storage and original multiplier </a:t>
            </a:r>
          </a:p>
          <a:p>
            <a:pPr marL="914377" lvl="1" indent="-304792">
              <a:spcAft>
                <a:spcPts val="800"/>
              </a:spcAft>
              <a:buFont typeface="Arial" panose="020B0604020202020204" pitchFamily="34" charset="0"/>
              <a:buChar char="•"/>
            </a:pPr>
            <a:r>
              <a:rPr lang="en-US" sz="1800" dirty="0"/>
              <a:t>Coarse-grained elastic specific storage insensitive</a:t>
            </a:r>
          </a:p>
        </p:txBody>
      </p:sp>
    </p:spTree>
    <p:extLst>
      <p:ext uri="{BB962C8B-B14F-4D97-AF65-F5344CB8AC3E}">
        <p14:creationId xmlns:p14="http://schemas.microsoft.com/office/powerpoint/2010/main" val="2776888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F4ED7-872E-2E46-8105-CD163581D8A6}"/>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C8A5F29-24D0-104F-AFD6-A1DFFDB51BB3}"/>
              </a:ext>
            </a:extLst>
          </p:cNvPr>
          <p:cNvPicPr>
            <a:picLocks noChangeAspect="1"/>
          </p:cNvPicPr>
          <p:nvPr/>
        </p:nvPicPr>
        <p:blipFill>
          <a:blip r:embed="rId2"/>
          <a:stretch>
            <a:fillRect/>
          </a:stretch>
        </p:blipFill>
        <p:spPr>
          <a:xfrm>
            <a:off x="5969000" y="1282700"/>
            <a:ext cx="6223000" cy="4292600"/>
          </a:xfrm>
          <a:prstGeom prst="rect">
            <a:avLst/>
          </a:prstGeom>
          <a:solidFill>
            <a:schemeClr val="bg1"/>
          </a:solidFill>
        </p:spPr>
      </p:pic>
      <p:pic>
        <p:nvPicPr>
          <p:cNvPr id="7" name="Picture 6">
            <a:extLst>
              <a:ext uri="{FF2B5EF4-FFF2-40B4-BE49-F238E27FC236}">
                <a16:creationId xmlns:a16="http://schemas.microsoft.com/office/drawing/2014/main" id="{3A964022-556B-D347-A0EA-FA4ACEBB271B}"/>
              </a:ext>
            </a:extLst>
          </p:cNvPr>
          <p:cNvPicPr>
            <a:picLocks noChangeAspect="1"/>
          </p:cNvPicPr>
          <p:nvPr/>
        </p:nvPicPr>
        <p:blipFill>
          <a:blip r:embed="rId3"/>
          <a:stretch>
            <a:fillRect/>
          </a:stretch>
        </p:blipFill>
        <p:spPr>
          <a:xfrm>
            <a:off x="0" y="463550"/>
            <a:ext cx="5930900" cy="5930900"/>
          </a:xfrm>
          <a:prstGeom prst="rect">
            <a:avLst/>
          </a:prstGeom>
          <a:solidFill>
            <a:schemeClr val="bg1"/>
          </a:solidFill>
        </p:spPr>
      </p:pic>
    </p:spTree>
    <p:extLst>
      <p:ext uri="{BB962C8B-B14F-4D97-AF65-F5344CB8AC3E}">
        <p14:creationId xmlns:p14="http://schemas.microsoft.com/office/powerpoint/2010/main" val="319701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5057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a:extLst>
              <a:ext uri="{FF2B5EF4-FFF2-40B4-BE49-F238E27FC236}">
                <a16:creationId xmlns:a16="http://schemas.microsoft.com/office/drawing/2014/main" id="{9C115EE7-AB9A-7040-89B3-92C8A3BDD346}"/>
              </a:ext>
            </a:extLst>
          </p:cNvPr>
          <p:cNvSpPr>
            <a:spLocks noChangeAspect="1"/>
          </p:cNvSpPr>
          <p:nvPr/>
        </p:nvSpPr>
        <p:spPr bwMode="auto">
          <a:xfrm>
            <a:off x="4312288" y="1573749"/>
            <a:ext cx="3636203" cy="3636203"/>
          </a:xfrm>
          <a:prstGeom prst="donut">
            <a:avLst>
              <a:gd name="adj" fmla="val 18088"/>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endParaRPr lang="en-US" sz="1000" dirty="0">
              <a:solidFill>
                <a:schemeClr val="accent1">
                  <a:lumMod val="40000"/>
                  <a:lumOff val="60000"/>
                </a:schemeClr>
              </a:solidFill>
            </a:endParaRPr>
          </a:p>
        </p:txBody>
      </p:sp>
      <p:sp>
        <p:nvSpPr>
          <p:cNvPr id="5" name="Title 4">
            <a:extLst>
              <a:ext uri="{FF2B5EF4-FFF2-40B4-BE49-F238E27FC236}">
                <a16:creationId xmlns:a16="http://schemas.microsoft.com/office/drawing/2014/main" id="{934B8361-53B0-3849-B65D-7319BED0F1A8}"/>
              </a:ext>
            </a:extLst>
          </p:cNvPr>
          <p:cNvSpPr>
            <a:spLocks noGrp="1"/>
          </p:cNvSpPr>
          <p:nvPr>
            <p:ph type="title"/>
          </p:nvPr>
        </p:nvSpPr>
        <p:spPr/>
        <p:txBody>
          <a:bodyPr/>
          <a:lstStyle/>
          <a:p>
            <a:r>
              <a:rPr lang="en-US" dirty="0"/>
              <a:t>MODFLOW Support Environment</a:t>
            </a:r>
          </a:p>
        </p:txBody>
      </p:sp>
      <p:sp>
        <p:nvSpPr>
          <p:cNvPr id="6" name="Oval 5">
            <a:extLst>
              <a:ext uri="{FF2B5EF4-FFF2-40B4-BE49-F238E27FC236}">
                <a16:creationId xmlns:a16="http://schemas.microsoft.com/office/drawing/2014/main" id="{A2FFC561-44FD-CF4B-8B8A-931518DD698A}"/>
              </a:ext>
            </a:extLst>
          </p:cNvPr>
          <p:cNvSpPr>
            <a:spLocks noChangeAspect="1"/>
          </p:cNvSpPr>
          <p:nvPr/>
        </p:nvSpPr>
        <p:spPr bwMode="auto">
          <a:xfrm>
            <a:off x="5225099" y="2487717"/>
            <a:ext cx="1828800" cy="1828800"/>
          </a:xfrm>
          <a:prstGeom prst="ellipse">
            <a:avLst/>
          </a:prstGeom>
          <a:solidFill>
            <a:schemeClr val="bg2">
              <a:lumMod val="5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prstMaterial="metal">
            <a:bevelT/>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100" u="sng" dirty="0">
                <a:solidFill>
                  <a:srgbClr val="FFFFFF"/>
                </a:solidFill>
                <a:latin typeface="Abadi" panose="020B0604020104020204" pitchFamily="34" charset="0"/>
              </a:rPr>
              <a:t>Core Principles</a:t>
            </a:r>
          </a:p>
          <a:p>
            <a:pPr algn="ctr"/>
            <a:r>
              <a:rPr lang="en-US" sz="1100" dirty="0">
                <a:solidFill>
                  <a:srgbClr val="FFFFFF"/>
                </a:solidFill>
                <a:latin typeface="Abadi" panose="020B0604020104020204" pitchFamily="34" charset="0"/>
              </a:rPr>
              <a:t>Teachable</a:t>
            </a:r>
          </a:p>
          <a:p>
            <a:pPr algn="ctr"/>
            <a:r>
              <a:rPr lang="en-US" sz="1100" dirty="0">
                <a:solidFill>
                  <a:srgbClr val="FFFFFF"/>
                </a:solidFill>
                <a:latin typeface="Abadi" panose="020B0604020104020204" pitchFamily="34" charset="0"/>
              </a:rPr>
              <a:t>Documented</a:t>
            </a:r>
          </a:p>
          <a:p>
            <a:pPr algn="ctr"/>
            <a:r>
              <a:rPr lang="en-US" sz="1100" dirty="0">
                <a:solidFill>
                  <a:srgbClr val="FFFFFF"/>
                </a:solidFill>
                <a:latin typeface="Abadi" panose="020B0604020104020204" pitchFamily="34" charset="0"/>
              </a:rPr>
              <a:t>Reliable</a:t>
            </a:r>
          </a:p>
          <a:p>
            <a:pPr algn="ctr"/>
            <a:r>
              <a:rPr lang="en-US" sz="1100" dirty="0">
                <a:solidFill>
                  <a:srgbClr val="FFFFFF"/>
                </a:solidFill>
                <a:latin typeface="Abadi" panose="020B0604020104020204" pitchFamily="34" charset="0"/>
              </a:rPr>
              <a:t>Robust</a:t>
            </a:r>
          </a:p>
          <a:p>
            <a:pPr algn="ctr"/>
            <a:r>
              <a:rPr lang="en-US" sz="1100" dirty="0">
                <a:solidFill>
                  <a:srgbClr val="FFFFFF"/>
                </a:solidFill>
                <a:latin typeface="Abadi" panose="020B0604020104020204" pitchFamily="34" charset="0"/>
              </a:rPr>
              <a:t>Efficient</a:t>
            </a:r>
          </a:p>
          <a:p>
            <a:pPr algn="ctr"/>
            <a:r>
              <a:rPr lang="en-US" sz="1100" dirty="0">
                <a:solidFill>
                  <a:srgbClr val="FFFFFF"/>
                </a:solidFill>
                <a:latin typeface="Abadi" panose="020B0604020104020204" pitchFamily="34" charset="0"/>
              </a:rPr>
              <a:t>Extensible</a:t>
            </a:r>
          </a:p>
          <a:p>
            <a:pPr algn="ctr"/>
            <a:r>
              <a:rPr lang="en-US" sz="1100" dirty="0">
                <a:solidFill>
                  <a:srgbClr val="FFFFFF"/>
                </a:solidFill>
                <a:latin typeface="Abadi" panose="020B0604020104020204" pitchFamily="34" charset="0"/>
              </a:rPr>
              <a:t>Portable</a:t>
            </a:r>
          </a:p>
        </p:txBody>
      </p:sp>
      <p:sp>
        <p:nvSpPr>
          <p:cNvPr id="7" name="Rectangle 6">
            <a:extLst>
              <a:ext uri="{FF2B5EF4-FFF2-40B4-BE49-F238E27FC236}">
                <a16:creationId xmlns:a16="http://schemas.microsoft.com/office/drawing/2014/main" id="{A6CCC481-B2B4-8044-8388-1B17767BE57E}"/>
              </a:ext>
            </a:extLst>
          </p:cNvPr>
          <p:cNvSpPr>
            <a:spLocks noChangeAspect="1"/>
          </p:cNvSpPr>
          <p:nvPr/>
        </p:nvSpPr>
        <p:spPr>
          <a:xfrm rot="13359963">
            <a:off x="4612176" y="1909383"/>
            <a:ext cx="3036425" cy="3034856"/>
          </a:xfrm>
          <a:prstGeom prst="rect">
            <a:avLst/>
          </a:prstGeom>
          <a:noFill/>
        </p:spPr>
        <p:txBody>
          <a:bodyPr spcFirstLastPara="1" wrap="none" lIns="91440" tIns="45720" rIns="91440" bIns="45720" numCol="1">
            <a:prstTxWarp prst="textArchUp">
              <a:avLst>
                <a:gd name="adj" fmla="val 5469052"/>
              </a:avLst>
            </a:prstTxWarp>
            <a:spAutoFit/>
          </a:bodyPr>
          <a:lstStyle/>
          <a:p>
            <a:pPr algn="ctr"/>
            <a:r>
              <a:rPr lang="en-US" sz="1200" b="1" dirty="0">
                <a:ln w="0"/>
                <a:latin typeface="Abadi" panose="020B0604020104020204" pitchFamily="34" charset="0"/>
                <a:cs typeface="Arial" panose="020B0604020202020204" pitchFamily="34" charset="0"/>
              </a:rPr>
              <a:t>Groundwater Vistas    GMS    Visual MODFLOW.      PMWIN      </a:t>
            </a:r>
            <a:r>
              <a:rPr lang="en-US" sz="1200" b="1" dirty="0" err="1">
                <a:ln w="0"/>
                <a:latin typeface="Abadi" panose="020B0604020104020204" pitchFamily="34" charset="0"/>
                <a:cs typeface="Arial" panose="020B0604020202020204" pitchFamily="34" charset="0"/>
              </a:rPr>
              <a:t>ModelMuse</a:t>
            </a:r>
            <a:r>
              <a:rPr lang="en-US" sz="1200" b="1" dirty="0">
                <a:ln w="0"/>
                <a:latin typeface="Abadi" panose="020B0604020104020204" pitchFamily="34" charset="0"/>
                <a:cs typeface="Arial" panose="020B0604020202020204" pitchFamily="34" charset="0"/>
              </a:rPr>
              <a:t>     Groundwater Desktop   Leapfrog Hydro   FREEWAT   </a:t>
            </a:r>
            <a:r>
              <a:rPr lang="en-US" sz="1200" b="1" dirty="0" err="1">
                <a:ln w="0"/>
                <a:latin typeface="Abadi" panose="020B0604020104020204" pitchFamily="34" charset="0"/>
                <a:cs typeface="Arial" panose="020B0604020202020204" pitchFamily="34" charset="0"/>
              </a:rPr>
              <a:t>iMOD</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ModelViewer</a:t>
            </a:r>
            <a:r>
              <a:rPr lang="en-US" sz="1200" b="1" dirty="0">
                <a:ln w="0"/>
                <a:latin typeface="Abadi" panose="020B0604020104020204" pitchFamily="34" charset="0"/>
                <a:cs typeface="Arial" panose="020B0604020202020204" pitchFamily="34" charset="0"/>
              </a:rPr>
              <a:t>    </a:t>
            </a:r>
            <a:r>
              <a:rPr lang="en-US" sz="1200" b="1" dirty="0" err="1">
                <a:ln w="0"/>
                <a:latin typeface="Abadi" panose="020B0604020104020204" pitchFamily="34" charset="0"/>
                <a:cs typeface="Arial" panose="020B0604020202020204" pitchFamily="34" charset="0"/>
              </a:rPr>
              <a:t>FloPy</a:t>
            </a:r>
            <a:r>
              <a:rPr lang="en-US" sz="1200" b="1" dirty="0">
                <a:ln w="0"/>
                <a:latin typeface="Abadi" panose="020B0604020104020204" pitchFamily="34" charset="0"/>
                <a:cs typeface="Arial" panose="020B0604020202020204" pitchFamily="34" charset="0"/>
              </a:rPr>
              <a:t>     </a:t>
            </a:r>
            <a:r>
              <a:rPr lang="en-US" sz="1200" b="1" u="sng" dirty="0">
                <a:latin typeface="Abadi" panose="020B0604020104020204" pitchFamily="34" charset="0"/>
                <a:cs typeface="Arial" panose="020B0604020202020204" pitchFamily="34" charset="0"/>
              </a:rPr>
              <a:t>Graphical Interfaces and  Scriptin</a:t>
            </a:r>
            <a:r>
              <a:rPr lang="en-US" sz="1200" u="sng" dirty="0">
                <a:latin typeface="Abadi" panose="020B0604020104020204" pitchFamily="34" charset="0"/>
                <a:cs typeface="Arial" panose="020B0604020202020204" pitchFamily="34" charset="0"/>
              </a:rPr>
              <a:t>g</a:t>
            </a:r>
          </a:p>
        </p:txBody>
      </p:sp>
    </p:spTree>
    <p:extLst>
      <p:ext uri="{BB962C8B-B14F-4D97-AF65-F5344CB8AC3E}">
        <p14:creationId xmlns:p14="http://schemas.microsoft.com/office/powerpoint/2010/main" val="14240556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23309</TotalTime>
  <Pages>4</Pages>
  <Words>3001</Words>
  <Application>Microsoft Macintosh PowerPoint</Application>
  <PresentationFormat>Widescreen</PresentationFormat>
  <Paragraphs>583</Paragraphs>
  <Slides>93</Slides>
  <Notes>20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0" baseType="lpstr">
      <vt:lpstr>Abadi</vt:lpstr>
      <vt:lpstr>Arial</vt:lpstr>
      <vt:lpstr>Courier New</vt:lpstr>
      <vt:lpstr>Times New Roman</vt:lpstr>
      <vt:lpstr>Wingdings</vt:lpstr>
      <vt:lpstr>dark-blue-template</vt:lpstr>
      <vt:lpstr>Equation</vt:lpstr>
      <vt:lpstr>MODFLOW 6 Groundwater Flow Model</vt:lpstr>
      <vt:lpstr>GROUNDWATER MODELING background AT THE USGS</vt:lpstr>
      <vt:lpstr>PowerPoint Presentation</vt:lpstr>
      <vt:lpstr>PowerPoint Presentation</vt:lpstr>
      <vt:lpstr>PowerPoint Presentation</vt:lpstr>
      <vt:lpstr>PowerPoint Presentation</vt:lpstr>
      <vt:lpstr>PowerPoint Presentation</vt:lpstr>
      <vt:lpstr>MODFLOW Philosophy</vt:lpstr>
      <vt:lpstr>MODFLOW Support Environment</vt:lpstr>
      <vt:lpstr>PowerPoint Presentation</vt:lpstr>
      <vt:lpstr>PowerPoint Presentation</vt:lpstr>
      <vt:lpstr>MODFLOW User Base</vt:lpstr>
      <vt:lpstr>Evolving Simulation Needs</vt:lpstr>
      <vt:lpstr>MODFLOW Next Generation</vt:lpstr>
      <vt:lpstr>MODFLOW 6</vt:lpstr>
      <vt:lpstr>MODFLOW 6</vt:lpstr>
      <vt:lpstr>MODFLOW 6 Framework </vt:lpstr>
      <vt:lpstr>MODFLOW 6 Framework Concepts</vt:lpstr>
      <vt:lpstr>MODFLOW Framework Components</vt:lpstr>
      <vt:lpstr>Nested Grids</vt:lpstr>
      <vt:lpstr>Multi-Level Grid Nesting</vt:lpstr>
      <vt:lpstr>MODFLOW 6 Framework</vt:lpstr>
      <vt:lpstr>MODFLOW 6 Framework Simulation Components</vt:lpstr>
      <vt:lpstr>MODFLOW 6 Framework Simulation Name File</vt:lpstr>
      <vt:lpstr>MODFLOW 6 Framework Timing Module</vt:lpstr>
      <vt:lpstr>MODFLOW 6 Framework Stress Period Data </vt:lpstr>
      <vt:lpstr>MODFLOW 6 Framework Solutions</vt:lpstr>
      <vt:lpstr>Iterative Model Solution (IMS6)</vt:lpstr>
      <vt:lpstr>MODFLOW 6 Framework Time Series</vt:lpstr>
      <vt:lpstr>Timeseries Interpolation Methods</vt:lpstr>
      <vt:lpstr>MODFLOW 6 Framework Observations</vt:lpstr>
      <vt:lpstr>Groundwater flow (GWF) model </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Multi-Model Simulation</vt:lpstr>
      <vt:lpstr>LGR Simulation</vt:lpstr>
      <vt:lpstr>GWF Exchanges</vt:lpstr>
      <vt:lpstr>LGR Simulation</vt:lpstr>
      <vt:lpstr>Matrix-Level Coupling</vt:lpstr>
      <vt:lpstr>GWF6-GWF6 Exchange</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XT3D flow expression</vt:lpstr>
      <vt:lpstr>XT3D flow expression</vt:lpstr>
      <vt:lpstr>XT3D flow expression</vt:lpstr>
      <vt:lpstr>XT3D flow expression</vt:lpstr>
      <vt:lpstr>XT3D flow expression</vt:lpstr>
      <vt:lpstr>XT3D performance</vt:lpstr>
      <vt:lpstr>Newton-Raphson Formulation</vt:lpstr>
      <vt:lpstr>Formulation Issues</vt:lpstr>
      <vt:lpstr>Wetting/Drying Nonlinearities</vt:lpstr>
      <vt:lpstr>Newton-Raphson method</vt:lpstr>
      <vt:lpstr>Newton-Raphson Formulation</vt:lpstr>
      <vt:lpstr>Newton-Raphson Formulation</vt:lpstr>
      <vt:lpstr>Standard Formulation</vt:lpstr>
      <vt:lpstr>Newton-Raphson Formulation</vt:lpstr>
      <vt:lpstr>Newton-Raphson Formulation</vt:lpstr>
      <vt:lpstr>Newton-Raphson Formulation</vt:lpstr>
      <vt:lpstr>Newton-Raphson Formulation</vt:lpstr>
      <vt:lpstr>Newton-Raphson Formulation</vt:lpstr>
      <vt:lpstr>Iterative Model Solution (IMS6) Package</vt:lpstr>
      <vt:lpstr>Newton-Raphson Formulation</vt:lpstr>
      <vt:lpstr>Newton-Raphson Formulation</vt:lpstr>
      <vt:lpstr>storage</vt:lpstr>
      <vt:lpstr>Storage (STO) Package</vt:lpstr>
      <vt:lpstr>Skeletal Storage, Compaction and Subsidence (Csub) Package</vt:lpstr>
      <vt:lpstr>Previous subsidence package versions</vt:lpstr>
      <vt:lpstr>CSUB Package – Capabilities</vt:lpstr>
      <vt:lpstr>CSUB Package – theory </vt:lpstr>
      <vt:lpstr>CSUB Package – theory </vt:lpstr>
      <vt:lpstr>CSUB Package  – input</vt:lpstr>
      <vt:lpstr>CSUB Package – input options</vt:lpstr>
      <vt:lpstr>PowerPoint Presentation</vt:lpstr>
      <vt:lpstr>PowerPoint Presentation</vt:lpstr>
      <vt:lpstr>Traditional stress packages</vt:lpstr>
      <vt:lpstr>Traditional Packages</vt:lpstr>
      <vt:lpstr>All GWF Packages</vt:lpstr>
      <vt:lpstr>Multiple Package of Same Type</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768</cp:revision>
  <cp:lastPrinted>2014-05-20T14:47:17Z</cp:lastPrinted>
  <dcterms:created xsi:type="dcterms:W3CDTF">2009-08-04T14:01:06Z</dcterms:created>
  <dcterms:modified xsi:type="dcterms:W3CDTF">2019-12-16T05:31:17Z</dcterms:modified>
</cp:coreProperties>
</file>